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924" r:id="rId1"/>
  </p:sldMasterIdLst>
  <p:notesMasterIdLst>
    <p:notesMasterId r:id="rId28"/>
  </p:notesMasterIdLst>
  <p:handoutMasterIdLst>
    <p:handoutMasterId r:id="rId29"/>
  </p:handoutMasterIdLst>
  <p:sldIdLst>
    <p:sldId id="298" r:id="rId2"/>
    <p:sldId id="725" r:id="rId3"/>
    <p:sldId id="726" r:id="rId4"/>
    <p:sldId id="727" r:id="rId5"/>
    <p:sldId id="728" r:id="rId6"/>
    <p:sldId id="729" r:id="rId7"/>
    <p:sldId id="730" r:id="rId8"/>
    <p:sldId id="731" r:id="rId9"/>
    <p:sldId id="732" r:id="rId10"/>
    <p:sldId id="733" r:id="rId11"/>
    <p:sldId id="734" r:id="rId12"/>
    <p:sldId id="735" r:id="rId13"/>
    <p:sldId id="736" r:id="rId14"/>
    <p:sldId id="737" r:id="rId15"/>
    <p:sldId id="738" r:id="rId16"/>
    <p:sldId id="739" r:id="rId17"/>
    <p:sldId id="740" r:id="rId18"/>
    <p:sldId id="720" r:id="rId19"/>
    <p:sldId id="741" r:id="rId20"/>
    <p:sldId id="742" r:id="rId21"/>
    <p:sldId id="743" r:id="rId22"/>
    <p:sldId id="744" r:id="rId23"/>
    <p:sldId id="721" r:id="rId24"/>
    <p:sldId id="722" r:id="rId25"/>
    <p:sldId id="746" r:id="rId26"/>
    <p:sldId id="745" r:id="rId27"/>
  </p:sldIdLst>
  <p:sldSz cx="9144000" cy="6858000" type="screen4x3"/>
  <p:notesSz cx="7102475" cy="1023461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3073" autoAdjust="0"/>
  </p:normalViewPr>
  <p:slideViewPr>
    <p:cSldViewPr>
      <p:cViewPr varScale="1">
        <p:scale>
          <a:sx n="149" d="100"/>
          <a:sy n="149" d="100"/>
        </p:scale>
        <p:origin x="4662" y="126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7739" cy="511731"/>
          </a:xfrm>
          <a:prstGeom prst="rect">
            <a:avLst/>
          </a:prstGeom>
        </p:spPr>
        <p:txBody>
          <a:bodyPr vert="horz" lIns="99066" tIns="49533" rIns="99066" bIns="49533" rtlCol="0"/>
          <a:lstStyle>
            <a:lvl1pPr algn="l">
              <a:defRPr sz="1300"/>
            </a:lvl1pPr>
          </a:lstStyle>
          <a:p>
            <a:r>
              <a:rPr lang="en-GB"/>
              <a:t>Introduction to density estimation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3092" y="0"/>
            <a:ext cx="3077739" cy="511731"/>
          </a:xfrm>
          <a:prstGeom prst="rect">
            <a:avLst/>
          </a:prstGeom>
        </p:spPr>
        <p:txBody>
          <a:bodyPr vert="horz" lIns="99066" tIns="49533" rIns="99066" bIns="49533" rtlCol="0"/>
          <a:lstStyle>
            <a:lvl1pPr algn="r">
              <a:defRPr sz="1300"/>
            </a:lvl1pPr>
          </a:lstStyle>
          <a:p>
            <a:r>
              <a:rPr lang="en-GB"/>
              <a:t>29/06/2011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1106"/>
            <a:ext cx="3077739" cy="511731"/>
          </a:xfrm>
          <a:prstGeom prst="rect">
            <a:avLst/>
          </a:prstGeom>
        </p:spPr>
        <p:txBody>
          <a:bodyPr vert="horz" lIns="99066" tIns="49533" rIns="99066" bIns="49533" rtlCol="0" anchor="b"/>
          <a:lstStyle>
            <a:lvl1pPr algn="l">
              <a:defRPr sz="1300"/>
            </a:lvl1pPr>
          </a:lstStyle>
          <a:p>
            <a:r>
              <a:rPr lang="en-GB"/>
              <a:t>DCL 2011 workshop tutorial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3092" y="9721106"/>
            <a:ext cx="3077739" cy="511731"/>
          </a:xfrm>
          <a:prstGeom prst="rect">
            <a:avLst/>
          </a:prstGeom>
        </p:spPr>
        <p:txBody>
          <a:bodyPr vert="horz" lIns="99066" tIns="49533" rIns="99066" bIns="49533" rtlCol="0" anchor="b"/>
          <a:lstStyle>
            <a:lvl1pPr algn="r">
              <a:defRPr sz="1300"/>
            </a:lvl1pPr>
          </a:lstStyle>
          <a:p>
            <a:fld id="{552FFD20-BCA8-4458-BC57-D62C6431074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7504442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7739" cy="511731"/>
          </a:xfrm>
          <a:prstGeom prst="rect">
            <a:avLst/>
          </a:prstGeom>
        </p:spPr>
        <p:txBody>
          <a:bodyPr vert="horz" lIns="99066" tIns="49533" rIns="99066" bIns="49533" rtlCol="0"/>
          <a:lstStyle>
            <a:lvl1pPr algn="l">
              <a:defRPr sz="1300"/>
            </a:lvl1pPr>
          </a:lstStyle>
          <a:p>
            <a:r>
              <a:rPr lang="en-GB"/>
              <a:t>Introduction to density estimation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3092" y="0"/>
            <a:ext cx="3077739" cy="511731"/>
          </a:xfrm>
          <a:prstGeom prst="rect">
            <a:avLst/>
          </a:prstGeom>
        </p:spPr>
        <p:txBody>
          <a:bodyPr vert="horz" lIns="99066" tIns="49533" rIns="99066" bIns="49533" rtlCol="0"/>
          <a:lstStyle>
            <a:lvl1pPr algn="r">
              <a:defRPr sz="1300"/>
            </a:lvl1pPr>
          </a:lstStyle>
          <a:p>
            <a:r>
              <a:rPr lang="en-GB"/>
              <a:t>29/06/2011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93775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66" tIns="49533" rIns="99066" bIns="49533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10248" y="4861441"/>
            <a:ext cx="5681980" cy="4605576"/>
          </a:xfrm>
          <a:prstGeom prst="rect">
            <a:avLst/>
          </a:prstGeom>
        </p:spPr>
        <p:txBody>
          <a:bodyPr vert="horz" lIns="99066" tIns="49533" rIns="99066" bIns="49533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7739" cy="511731"/>
          </a:xfrm>
          <a:prstGeom prst="rect">
            <a:avLst/>
          </a:prstGeom>
        </p:spPr>
        <p:txBody>
          <a:bodyPr vert="horz" lIns="99066" tIns="49533" rIns="99066" bIns="49533" rtlCol="0" anchor="b"/>
          <a:lstStyle>
            <a:lvl1pPr algn="l">
              <a:defRPr sz="1300"/>
            </a:lvl1pPr>
          </a:lstStyle>
          <a:p>
            <a:r>
              <a:rPr lang="en-GB"/>
              <a:t>DCL 2011 workshop tutorial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3092" y="9721106"/>
            <a:ext cx="3077739" cy="511731"/>
          </a:xfrm>
          <a:prstGeom prst="rect">
            <a:avLst/>
          </a:prstGeom>
        </p:spPr>
        <p:txBody>
          <a:bodyPr vert="horz" lIns="99066" tIns="49533" rIns="99066" bIns="49533" rtlCol="0" anchor="b"/>
          <a:lstStyle>
            <a:lvl1pPr algn="r">
              <a:defRPr sz="1300"/>
            </a:lvl1pPr>
          </a:lstStyle>
          <a:p>
            <a:fld id="{D706ED5A-C726-44FF-8B77-B427D8C99911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4188917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GB"/>
              <a:t>Introduction to density estimation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en-GB"/>
              <a:t>29/06/2011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/>
              <a:t>DCL 2011 workshop tutorial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706ED5A-C726-44FF-8B77-B427D8C99911}" type="slidenum">
              <a:rPr lang="en-GB" smtClean="0"/>
              <a:pPr/>
              <a:t>1</a:t>
            </a:fld>
            <a:endParaRPr lang="en-GB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S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13259" y="1300786"/>
            <a:ext cx="6517482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13259" y="3886201"/>
            <a:ext cx="6517482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21/08/2011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density estimation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1839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6" y="4289374"/>
            <a:ext cx="7773324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88558" y="698261"/>
            <a:ext cx="7366899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1" y="5108728"/>
            <a:ext cx="7773339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21/08/2011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density estimation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667573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1" y="609600"/>
            <a:ext cx="7773339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1" y="4204821"/>
            <a:ext cx="7773339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21/08/2011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density estimation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350353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59" y="872588"/>
            <a:ext cx="6977064" cy="2729915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290484" y="3610032"/>
            <a:ext cx="6564224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1" y="4372797"/>
            <a:ext cx="7773339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21/08/2011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density estimation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737626" y="887859"/>
            <a:ext cx="546888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850130" y="3120015"/>
            <a:ext cx="553641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90485837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1" y="2138722"/>
            <a:ext cx="7773339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1" y="4662335"/>
            <a:ext cx="777333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21/08/2011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density estimation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947603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331" y="609600"/>
            <a:ext cx="7773339" cy="160509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331" y="2367093"/>
            <a:ext cx="2474232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331" y="2943356"/>
            <a:ext cx="2474232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39292" y="2367093"/>
            <a:ext cx="246864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331012" y="2943356"/>
            <a:ext cx="2477513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79974" y="2367093"/>
            <a:ext cx="247869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979974" y="2943356"/>
            <a:ext cx="247869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21/08/2011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density estimation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643725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331" y="610772"/>
            <a:ext cx="7773339" cy="16039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5331" y="4204820"/>
            <a:ext cx="2472307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331" y="2367093"/>
            <a:ext cx="2472307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5331" y="4781082"/>
            <a:ext cx="2472307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32069" y="4204820"/>
            <a:ext cx="247637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331011" y="2367093"/>
            <a:ext cx="2477514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331011" y="4781081"/>
            <a:ext cx="2477514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79974" y="4204820"/>
            <a:ext cx="247551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979974" y="2367093"/>
            <a:ext cx="2478696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979880" y="4781079"/>
            <a:ext cx="2478790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21/08/2011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density estimation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593267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331" y="2367094"/>
            <a:ext cx="7773339" cy="342410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21/08/2011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density estimation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809960"/>
      </p:ext>
    </p:extLst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609602"/>
            <a:ext cx="1914995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331" y="609602"/>
            <a:ext cx="5744043" cy="518159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21/08/2011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density estimation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0676254"/>
      </p:ext>
    </p:extLst>
  </p:cSld>
  <p:clrMapOvr>
    <a:masterClrMapping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21/08/2011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density estimation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8735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330" y="2367093"/>
            <a:ext cx="7772870" cy="34241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21/08/2011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density estimation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250575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1" y="828564"/>
            <a:ext cx="7763814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331" y="3657458"/>
            <a:ext cx="7763814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21/08/2011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density estimation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8445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332" y="618518"/>
            <a:ext cx="7773338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330" y="2367093"/>
            <a:ext cx="3829520" cy="34241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4629150" y="2367093"/>
            <a:ext cx="3829050" cy="34241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21/08/2011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density estimation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973066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332" y="618518"/>
            <a:ext cx="7773338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9746" y="2371018"/>
            <a:ext cx="3655106" cy="679994"/>
          </a:xfrm>
        </p:spPr>
        <p:txBody>
          <a:bodyPr anchor="b">
            <a:noAutofit/>
          </a:bodyPr>
          <a:lstStyle>
            <a:lvl1pPr marL="0" indent="0">
              <a:lnSpc>
                <a:spcPct val="7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331" y="3051013"/>
            <a:ext cx="3829520" cy="274018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97317" y="2371018"/>
            <a:ext cx="3661353" cy="679994"/>
          </a:xfrm>
        </p:spPr>
        <p:txBody>
          <a:bodyPr anchor="b">
            <a:noAutofit/>
          </a:bodyPr>
          <a:lstStyle>
            <a:lvl1pPr marL="0" indent="0">
              <a:lnSpc>
                <a:spcPct val="7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4629150" y="3051013"/>
            <a:ext cx="3829051" cy="274018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21/08/2011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density estimation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264732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21/08/2011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density estimation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9697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21/08/2011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density estimation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1086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1" y="609600"/>
            <a:ext cx="2951766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3808547" y="609601"/>
            <a:ext cx="4650122" cy="518159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1" y="2632852"/>
            <a:ext cx="2951767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21/08/2011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density estimation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902879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2" y="609600"/>
            <a:ext cx="4129618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004270" y="609601"/>
            <a:ext cx="3005851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2632853"/>
            <a:ext cx="4129604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21/08/2011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density estimation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849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0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"/>
            <a:ext cx="9144002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332" y="618518"/>
            <a:ext cx="7773338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331" y="2367094"/>
            <a:ext cx="7773339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759053" y="5883276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21/08/2011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331" y="5883276"/>
            <a:ext cx="50046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Introduction to density estimation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85509" y="5883276"/>
            <a:ext cx="5731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804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5" r:id="rId1"/>
    <p:sldLayoutId id="2147483926" r:id="rId2"/>
    <p:sldLayoutId id="2147483927" r:id="rId3"/>
    <p:sldLayoutId id="2147483928" r:id="rId4"/>
    <p:sldLayoutId id="2147483929" r:id="rId5"/>
    <p:sldLayoutId id="2147483930" r:id="rId6"/>
    <p:sldLayoutId id="2147483931" r:id="rId7"/>
    <p:sldLayoutId id="2147483932" r:id="rId8"/>
    <p:sldLayoutId id="2147483933" r:id="rId9"/>
    <p:sldLayoutId id="2147483934" r:id="rId10"/>
    <p:sldLayoutId id="2147483935" r:id="rId11"/>
    <p:sldLayoutId id="2147483936" r:id="rId12"/>
    <p:sldLayoutId id="2147483937" r:id="rId13"/>
    <p:sldLayoutId id="2147483938" r:id="rId14"/>
    <p:sldLayoutId id="2147483939" r:id="rId15"/>
    <p:sldLayoutId id="2147483940" r:id="rId16"/>
    <p:sldLayoutId id="2147483941" r:id="rId17"/>
    <p:sldLayoutId id="2147483942" r:id="rId18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resources.numbat.space/index.html" TargetMode="External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www.oreilly.com/library/view/reproducible-research-and/9781491959534/video245667.html" TargetMode="External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rmarkdown.rstudio.com/" TargetMode="External"/><Relationship Id="rId2" Type="http://schemas.openxmlformats.org/officeDocument/2006/relationships/hyperlink" Target="https://github.com/TiagoAMarques/RMarkdownTemplate" TargetMode="External"/><Relationship Id="rId1" Type="http://schemas.openxmlformats.org/officeDocument/2006/relationships/slideLayout" Target="../slideLayouts/slideLayout18.xml"/><Relationship Id="rId6" Type="http://schemas.openxmlformats.org/officeDocument/2006/relationships/hyperlink" Target="https://bookdown.org/" TargetMode="External"/><Relationship Id="rId5" Type="http://schemas.openxmlformats.org/officeDocument/2006/relationships/hyperlink" Target="https://r4ds.had.co.nz/r-markdown.html" TargetMode="External"/><Relationship Id="rId4" Type="http://schemas.openxmlformats.org/officeDocument/2006/relationships/hyperlink" Target="https://bookdown.org/yihui/rmarkdown/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iagoAMarques/RMarkdownTemplate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github.com/TiagoAMarques/AnIntro2RTutorial/blob/master/TAMsIntro2RviaRStudioTutorial.pdf" TargetMode="Externa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r-project.org/" TargetMode="Externa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14400" y="609600"/>
            <a:ext cx="7696200" cy="649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GB" sz="3200" b="1" dirty="0"/>
          </a:p>
          <a:p>
            <a:pPr algn="ctr"/>
            <a:r>
              <a:rPr lang="en-GB" sz="7200" b="1" dirty="0"/>
              <a:t>An introduction to</a:t>
            </a:r>
            <a:endParaRPr lang="en-GB" sz="7200" b="1" dirty="0">
              <a:solidFill>
                <a:srgbClr val="FF0000"/>
              </a:solidFill>
            </a:endParaRPr>
          </a:p>
          <a:p>
            <a:pPr algn="ctr"/>
            <a:endParaRPr lang="en-GB" sz="7200" b="1" dirty="0"/>
          </a:p>
          <a:p>
            <a:pPr algn="ctr"/>
            <a:r>
              <a:rPr lang="en-GB" sz="7200" b="1" dirty="0"/>
              <a:t>and RStudio</a:t>
            </a:r>
          </a:p>
          <a:p>
            <a:pPr algn="ctr"/>
            <a:endParaRPr lang="pt-PT" sz="2800" dirty="0"/>
          </a:p>
          <a:p>
            <a:pPr algn="ctr"/>
            <a:endParaRPr lang="pt-PT" sz="2800" dirty="0"/>
          </a:p>
          <a:p>
            <a:pPr algn="ctr"/>
            <a:endParaRPr lang="pt-PT" sz="2800" dirty="0"/>
          </a:p>
          <a:p>
            <a:pPr algn="ctr"/>
            <a:endParaRPr lang="pt-PT" sz="2800" dirty="0"/>
          </a:p>
          <a:p>
            <a:pPr algn="ctr"/>
            <a:endParaRPr lang="pt-PT" sz="2800" dirty="0"/>
          </a:p>
          <a:p>
            <a:pPr algn="ctr"/>
            <a:endParaRPr lang="en-GB" sz="28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695A611-445B-48FF-972F-8A55F30FCA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7554" y="2179976"/>
            <a:ext cx="1669891" cy="1249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1612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581150"/>
            <a:ext cx="7283669" cy="48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9681" y="31794"/>
            <a:ext cx="7773338" cy="1596177"/>
          </a:xfrm>
        </p:spPr>
        <p:txBody>
          <a:bodyPr/>
          <a:lstStyle/>
          <a:p>
            <a:r>
              <a:rPr lang="pt-PT" dirty="0"/>
              <a:t>The packages tab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3200400" y="4267200"/>
            <a:ext cx="1066800" cy="152400"/>
          </a:xfrm>
          <a:prstGeom prst="ellipse">
            <a:avLst/>
          </a:prstGeom>
          <a:solidFill>
            <a:schemeClr val="tx2">
              <a:lumMod val="40000"/>
              <a:lumOff val="6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8" name="TextBox 7"/>
          <p:cNvSpPr txBox="1"/>
          <p:nvPr/>
        </p:nvSpPr>
        <p:spPr>
          <a:xfrm>
            <a:off x="7886700" y="3071336"/>
            <a:ext cx="1104900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pt-PT" sz="1400" dirty="0"/>
              <a:t>an installed package</a:t>
            </a:r>
          </a:p>
        </p:txBody>
      </p:sp>
      <p:cxnSp>
        <p:nvCxnSpPr>
          <p:cNvPr id="10" name="Elbow Connector 9"/>
          <p:cNvCxnSpPr>
            <a:stCxn id="8" idx="1"/>
            <a:endCxn id="6" idx="6"/>
          </p:cNvCxnSpPr>
          <p:nvPr/>
        </p:nvCxnSpPr>
        <p:spPr>
          <a:xfrm rot="10800000" flipV="1">
            <a:off x="4267200" y="3332946"/>
            <a:ext cx="3619500" cy="1010454"/>
          </a:xfrm>
          <a:prstGeom prst="bentConnector3">
            <a:avLst>
              <a:gd name="adj1" fmla="val 38947"/>
            </a:avLst>
          </a:prstGeom>
          <a:ln w="19050">
            <a:solidFill>
              <a:schemeClr val="tx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3200400" y="5153025"/>
            <a:ext cx="1066800" cy="152400"/>
          </a:xfrm>
          <a:prstGeom prst="ellipse">
            <a:avLst/>
          </a:prstGeom>
          <a:solidFill>
            <a:schemeClr val="tx2">
              <a:lumMod val="40000"/>
              <a:lumOff val="6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4" name="TextBox 13"/>
          <p:cNvSpPr txBox="1"/>
          <p:nvPr/>
        </p:nvSpPr>
        <p:spPr>
          <a:xfrm>
            <a:off x="7886700" y="4109561"/>
            <a:ext cx="1104900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pt-PT" sz="1400" dirty="0"/>
              <a:t>an installed and loaded package</a:t>
            </a:r>
          </a:p>
        </p:txBody>
      </p:sp>
      <p:cxnSp>
        <p:nvCxnSpPr>
          <p:cNvPr id="15" name="Elbow Connector 14"/>
          <p:cNvCxnSpPr>
            <a:stCxn id="14" idx="1"/>
            <a:endCxn id="12" idx="6"/>
          </p:cNvCxnSpPr>
          <p:nvPr/>
        </p:nvCxnSpPr>
        <p:spPr>
          <a:xfrm rot="10800000" flipV="1">
            <a:off x="4267200" y="4478893"/>
            <a:ext cx="3619500" cy="750332"/>
          </a:xfrm>
          <a:prstGeom prst="bentConnector3">
            <a:avLst>
              <a:gd name="adj1" fmla="val 50000"/>
            </a:avLst>
          </a:prstGeom>
          <a:ln w="19050">
            <a:solidFill>
              <a:schemeClr val="tx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/>
          <p:cNvSpPr/>
          <p:nvPr/>
        </p:nvSpPr>
        <p:spPr>
          <a:xfrm>
            <a:off x="3581400" y="6019800"/>
            <a:ext cx="472966" cy="152400"/>
          </a:xfrm>
          <a:prstGeom prst="ellipse">
            <a:avLst/>
          </a:prstGeom>
          <a:solidFill>
            <a:schemeClr val="tx2">
              <a:lumMod val="40000"/>
              <a:lumOff val="6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7" name="TextBox 16"/>
          <p:cNvSpPr txBox="1"/>
          <p:nvPr/>
        </p:nvSpPr>
        <p:spPr>
          <a:xfrm>
            <a:off x="7886700" y="5357336"/>
            <a:ext cx="1104900" cy="95410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pt-PT" sz="1400" dirty="0"/>
              <a:t>click the name for package description</a:t>
            </a:r>
          </a:p>
        </p:txBody>
      </p:sp>
      <p:cxnSp>
        <p:nvCxnSpPr>
          <p:cNvPr id="18" name="Elbow Connector 17"/>
          <p:cNvCxnSpPr>
            <a:stCxn id="17" idx="1"/>
            <a:endCxn id="16" idx="6"/>
          </p:cNvCxnSpPr>
          <p:nvPr/>
        </p:nvCxnSpPr>
        <p:spPr>
          <a:xfrm rot="10800000" flipV="1">
            <a:off x="4054366" y="5834390"/>
            <a:ext cx="3832334" cy="261610"/>
          </a:xfrm>
          <a:prstGeom prst="bentConnector3">
            <a:avLst>
              <a:gd name="adj1" fmla="val 50000"/>
            </a:avLst>
          </a:prstGeom>
          <a:ln w="19050">
            <a:solidFill>
              <a:schemeClr val="tx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/>
          <p:cNvSpPr/>
          <p:nvPr/>
        </p:nvSpPr>
        <p:spPr>
          <a:xfrm>
            <a:off x="3200400" y="3962400"/>
            <a:ext cx="1066800" cy="152400"/>
          </a:xfrm>
          <a:prstGeom prst="ellipse">
            <a:avLst/>
          </a:prstGeom>
          <a:solidFill>
            <a:schemeClr val="tx2">
              <a:lumMod val="40000"/>
              <a:lumOff val="6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4" name="TextBox 23"/>
          <p:cNvSpPr txBox="1"/>
          <p:nvPr/>
        </p:nvSpPr>
        <p:spPr>
          <a:xfrm>
            <a:off x="7886700" y="2156936"/>
            <a:ext cx="1104900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pt-PT" sz="1400" dirty="0"/>
              <a:t>install a package</a:t>
            </a:r>
          </a:p>
        </p:txBody>
      </p:sp>
      <p:cxnSp>
        <p:nvCxnSpPr>
          <p:cNvPr id="25" name="Elbow Connector 24"/>
          <p:cNvCxnSpPr>
            <a:stCxn id="24" idx="1"/>
            <a:endCxn id="23" idx="6"/>
          </p:cNvCxnSpPr>
          <p:nvPr/>
        </p:nvCxnSpPr>
        <p:spPr>
          <a:xfrm rot="10800000" flipV="1">
            <a:off x="4267200" y="2418546"/>
            <a:ext cx="3619500" cy="1620054"/>
          </a:xfrm>
          <a:prstGeom prst="bentConnector3">
            <a:avLst>
              <a:gd name="adj1" fmla="val 50000"/>
            </a:avLst>
          </a:prstGeom>
          <a:ln w="19050">
            <a:solidFill>
              <a:schemeClr val="tx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35094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1" y="74362"/>
            <a:ext cx="7773338" cy="1596177"/>
          </a:xfrm>
        </p:spPr>
        <p:txBody>
          <a:bodyPr>
            <a:normAutofit/>
          </a:bodyPr>
          <a:lstStyle/>
          <a:p>
            <a:r>
              <a:rPr lang="pt-PT" dirty="0"/>
              <a:t>The history and “windows explorer” tabs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752600"/>
            <a:ext cx="7490117" cy="4954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Oval 5"/>
          <p:cNvSpPr/>
          <p:nvPr/>
        </p:nvSpPr>
        <p:spPr>
          <a:xfrm>
            <a:off x="3581400" y="4086225"/>
            <a:ext cx="266700" cy="152400"/>
          </a:xfrm>
          <a:prstGeom prst="ellipse">
            <a:avLst/>
          </a:prstGeom>
          <a:solidFill>
            <a:schemeClr val="tx2">
              <a:lumMod val="40000"/>
              <a:lumOff val="6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7" name="TextBox 6"/>
          <p:cNvSpPr txBox="1"/>
          <p:nvPr/>
        </p:nvSpPr>
        <p:spPr>
          <a:xfrm>
            <a:off x="7886700" y="4495562"/>
            <a:ext cx="1104900" cy="160043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pt-PT" sz="1400" dirty="0"/>
              <a:t>To see the files in your working directory </a:t>
            </a:r>
          </a:p>
          <a:p>
            <a:r>
              <a:rPr lang="pt-PT" sz="1400" dirty="0"/>
              <a:t>(select a file to load or open it)</a:t>
            </a:r>
          </a:p>
        </p:txBody>
      </p:sp>
      <p:cxnSp>
        <p:nvCxnSpPr>
          <p:cNvPr id="8" name="Elbow Connector 7"/>
          <p:cNvCxnSpPr>
            <a:stCxn id="7" idx="1"/>
            <a:endCxn id="6" idx="6"/>
          </p:cNvCxnSpPr>
          <p:nvPr/>
        </p:nvCxnSpPr>
        <p:spPr>
          <a:xfrm rot="10800000">
            <a:off x="3848100" y="4162425"/>
            <a:ext cx="4038600" cy="1133356"/>
          </a:xfrm>
          <a:prstGeom prst="bentConnector3">
            <a:avLst>
              <a:gd name="adj1" fmla="val 50000"/>
            </a:avLst>
          </a:prstGeom>
          <a:ln w="19050">
            <a:solidFill>
              <a:schemeClr val="tx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/>
          <p:cNvSpPr/>
          <p:nvPr/>
        </p:nvSpPr>
        <p:spPr>
          <a:xfrm>
            <a:off x="4067175" y="2189857"/>
            <a:ext cx="266700" cy="152400"/>
          </a:xfrm>
          <a:prstGeom prst="ellipse">
            <a:avLst/>
          </a:prstGeom>
          <a:solidFill>
            <a:schemeClr val="tx2">
              <a:lumMod val="40000"/>
              <a:lumOff val="6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2" name="TextBox 11"/>
          <p:cNvSpPr txBox="1"/>
          <p:nvPr/>
        </p:nvSpPr>
        <p:spPr>
          <a:xfrm>
            <a:off x="7886700" y="2057162"/>
            <a:ext cx="1104900" cy="2031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pt-PT" sz="1400" dirty="0"/>
              <a:t>The command history (with shortcuts to send commands to source or console)</a:t>
            </a:r>
          </a:p>
        </p:txBody>
      </p:sp>
      <p:cxnSp>
        <p:nvCxnSpPr>
          <p:cNvPr id="13" name="Elbow Connector 12"/>
          <p:cNvCxnSpPr>
            <a:stCxn id="12" idx="1"/>
            <a:endCxn id="11" idx="6"/>
          </p:cNvCxnSpPr>
          <p:nvPr/>
        </p:nvCxnSpPr>
        <p:spPr>
          <a:xfrm rot="10800000">
            <a:off x="4333876" y="2266057"/>
            <a:ext cx="3552825" cy="806768"/>
          </a:xfrm>
          <a:prstGeom prst="bentConnector3">
            <a:avLst>
              <a:gd name="adj1" fmla="val 50000"/>
            </a:avLst>
          </a:prstGeom>
          <a:ln w="19050">
            <a:solidFill>
              <a:schemeClr val="tx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/>
        </p:nvSpPr>
        <p:spPr>
          <a:xfrm>
            <a:off x="4610100" y="2362200"/>
            <a:ext cx="266700" cy="152400"/>
          </a:xfrm>
          <a:prstGeom prst="ellipse">
            <a:avLst/>
          </a:prstGeom>
          <a:solidFill>
            <a:schemeClr val="tx2">
              <a:lumMod val="40000"/>
              <a:lumOff val="6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cxnSp>
        <p:nvCxnSpPr>
          <p:cNvPr id="15" name="Elbow Connector 14"/>
          <p:cNvCxnSpPr>
            <a:endCxn id="14" idx="6"/>
          </p:cNvCxnSpPr>
          <p:nvPr/>
        </p:nvCxnSpPr>
        <p:spPr>
          <a:xfrm rot="10800000">
            <a:off x="4876801" y="2438400"/>
            <a:ext cx="3009901" cy="1295400"/>
          </a:xfrm>
          <a:prstGeom prst="bentConnector3">
            <a:avLst>
              <a:gd name="adj1" fmla="val 64557"/>
            </a:avLst>
          </a:prstGeom>
          <a:ln w="19050">
            <a:solidFill>
              <a:schemeClr val="tx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>
            <a:off x="4076700" y="2362200"/>
            <a:ext cx="266700" cy="152400"/>
          </a:xfrm>
          <a:prstGeom prst="ellipse">
            <a:avLst/>
          </a:prstGeom>
          <a:solidFill>
            <a:schemeClr val="tx2">
              <a:lumMod val="40000"/>
              <a:lumOff val="6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cxnSp>
        <p:nvCxnSpPr>
          <p:cNvPr id="19" name="Elbow Connector 18"/>
          <p:cNvCxnSpPr>
            <a:endCxn id="18" idx="4"/>
          </p:cNvCxnSpPr>
          <p:nvPr/>
        </p:nvCxnSpPr>
        <p:spPr>
          <a:xfrm rot="10800000">
            <a:off x="4210050" y="2514600"/>
            <a:ext cx="3676652" cy="1447800"/>
          </a:xfrm>
          <a:prstGeom prst="bentConnector2">
            <a:avLst/>
          </a:prstGeom>
          <a:ln w="19050">
            <a:solidFill>
              <a:schemeClr val="tx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34523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447800"/>
            <a:ext cx="7746124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4474" y="-14010"/>
            <a:ext cx="7773338" cy="1596177"/>
          </a:xfrm>
        </p:spPr>
        <p:txBody>
          <a:bodyPr>
            <a:normAutofit/>
          </a:bodyPr>
          <a:lstStyle/>
          <a:p>
            <a:r>
              <a:rPr lang="pt-PT" dirty="0"/>
              <a:t>The help tab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6" name="Oval 5"/>
          <p:cNvSpPr/>
          <p:nvPr/>
        </p:nvSpPr>
        <p:spPr>
          <a:xfrm flipV="1">
            <a:off x="76200" y="6096000"/>
            <a:ext cx="737038" cy="304800"/>
          </a:xfrm>
          <a:prstGeom prst="ellipse">
            <a:avLst/>
          </a:prstGeom>
          <a:solidFill>
            <a:schemeClr val="tx2">
              <a:lumMod val="40000"/>
              <a:lumOff val="6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7" name="TextBox 6"/>
          <p:cNvSpPr txBox="1"/>
          <p:nvPr/>
        </p:nvSpPr>
        <p:spPr>
          <a:xfrm>
            <a:off x="7924800" y="2247781"/>
            <a:ext cx="1104900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pt-PT" sz="1400" dirty="0"/>
              <a:t>If you call for help...</a:t>
            </a:r>
          </a:p>
        </p:txBody>
      </p:sp>
      <p:cxnSp>
        <p:nvCxnSpPr>
          <p:cNvPr id="8" name="Elbow Connector 7"/>
          <p:cNvCxnSpPr>
            <a:stCxn id="7" idx="1"/>
            <a:endCxn id="6" idx="6"/>
          </p:cNvCxnSpPr>
          <p:nvPr/>
        </p:nvCxnSpPr>
        <p:spPr>
          <a:xfrm rot="10800000" flipV="1">
            <a:off x="813238" y="2509390"/>
            <a:ext cx="7111562" cy="3739009"/>
          </a:xfrm>
          <a:prstGeom prst="bentConnector3">
            <a:avLst>
              <a:gd name="adj1" fmla="val 67948"/>
            </a:avLst>
          </a:prstGeom>
          <a:ln w="19050">
            <a:solidFill>
              <a:schemeClr val="tx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/>
          <p:cNvSpPr/>
          <p:nvPr/>
        </p:nvSpPr>
        <p:spPr>
          <a:xfrm flipV="1">
            <a:off x="4267200" y="3048000"/>
            <a:ext cx="482820" cy="152400"/>
          </a:xfrm>
          <a:prstGeom prst="ellipse">
            <a:avLst/>
          </a:prstGeom>
          <a:solidFill>
            <a:schemeClr val="tx2">
              <a:lumMod val="40000"/>
              <a:lumOff val="6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2" name="TextBox 21"/>
          <p:cNvSpPr txBox="1"/>
          <p:nvPr/>
        </p:nvSpPr>
        <p:spPr>
          <a:xfrm>
            <a:off x="7924800" y="3314581"/>
            <a:ext cx="1104900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pt-PT" sz="1400" dirty="0"/>
              <a:t>This is where it will show up</a:t>
            </a:r>
          </a:p>
        </p:txBody>
      </p:sp>
      <p:cxnSp>
        <p:nvCxnSpPr>
          <p:cNvPr id="23" name="Elbow Connector 22"/>
          <p:cNvCxnSpPr>
            <a:stCxn id="22" idx="1"/>
            <a:endCxn id="21" idx="6"/>
          </p:cNvCxnSpPr>
          <p:nvPr/>
        </p:nvCxnSpPr>
        <p:spPr>
          <a:xfrm rot="10800000">
            <a:off x="4750020" y="3124201"/>
            <a:ext cx="3174780" cy="559713"/>
          </a:xfrm>
          <a:prstGeom prst="bentConnector3">
            <a:avLst>
              <a:gd name="adj1" fmla="val 50000"/>
            </a:avLst>
          </a:prstGeom>
          <a:ln w="19050">
            <a:solidFill>
              <a:schemeClr val="tx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/>
          <p:cNvSpPr/>
          <p:nvPr/>
        </p:nvSpPr>
        <p:spPr>
          <a:xfrm flipV="1">
            <a:off x="6248400" y="5181600"/>
            <a:ext cx="737038" cy="304800"/>
          </a:xfrm>
          <a:prstGeom prst="ellipse">
            <a:avLst/>
          </a:prstGeom>
          <a:solidFill>
            <a:schemeClr val="tx2">
              <a:lumMod val="40000"/>
              <a:lumOff val="6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9" name="TextBox 28"/>
          <p:cNvSpPr txBox="1"/>
          <p:nvPr/>
        </p:nvSpPr>
        <p:spPr>
          <a:xfrm>
            <a:off x="7896225" y="4419600"/>
            <a:ext cx="1104900" cy="95410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pt-PT" sz="1400" dirty="0"/>
              <a:t>With hyperlinks for easy navigation</a:t>
            </a:r>
          </a:p>
        </p:txBody>
      </p:sp>
      <p:cxnSp>
        <p:nvCxnSpPr>
          <p:cNvPr id="30" name="Elbow Connector 29"/>
          <p:cNvCxnSpPr>
            <a:stCxn id="29" idx="1"/>
            <a:endCxn id="28" idx="6"/>
          </p:cNvCxnSpPr>
          <p:nvPr/>
        </p:nvCxnSpPr>
        <p:spPr>
          <a:xfrm rot="10800000" flipV="1">
            <a:off x="6985439" y="4896654"/>
            <a:ext cx="910787" cy="437346"/>
          </a:xfrm>
          <a:prstGeom prst="bentConnector3">
            <a:avLst>
              <a:gd name="adj1" fmla="val 50000"/>
            </a:avLst>
          </a:prstGeom>
          <a:ln w="19050">
            <a:solidFill>
              <a:schemeClr val="tx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3112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D1A9F-3C7D-480F-B14D-FE1CE0C0B0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332" y="215129"/>
            <a:ext cx="7773338" cy="1596177"/>
          </a:xfrm>
        </p:spPr>
        <p:txBody>
          <a:bodyPr/>
          <a:lstStyle/>
          <a:p>
            <a:r>
              <a:rPr lang="en-US" dirty="0"/>
              <a:t>R HAS AMAZING (ENDLESS) </a:t>
            </a:r>
            <a:br>
              <a:rPr lang="en-US" dirty="0"/>
            </a:br>
            <a:r>
              <a:rPr lang="en-US" dirty="0"/>
              <a:t>ONLINE RESOURCES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B1681E-C3FC-4574-863C-3941AF836E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1D7296-BEAF-4C79-B37F-7373DC09F919}"/>
              </a:ext>
            </a:extLst>
          </p:cNvPr>
          <p:cNvSpPr txBox="1"/>
          <p:nvPr/>
        </p:nvSpPr>
        <p:spPr>
          <a:xfrm>
            <a:off x="2590800" y="1811306"/>
            <a:ext cx="4191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/>
              </a:rPr>
              <a:t>https://resources.numbat.space/index.html</a:t>
            </a:r>
            <a:endParaRPr lang="en-US" dirty="0"/>
          </a:p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84E604D-CE8D-47A5-A70A-DA5C577171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3150" y="2476820"/>
            <a:ext cx="4686300" cy="389967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DF51253-C971-415A-B047-17ECEC492312}"/>
              </a:ext>
            </a:extLst>
          </p:cNvPr>
          <p:cNvSpPr txBox="1"/>
          <p:nvPr/>
        </p:nvSpPr>
        <p:spPr>
          <a:xfrm>
            <a:off x="5334002" y="6063735"/>
            <a:ext cx="342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Just an example!</a:t>
            </a:r>
          </a:p>
        </p:txBody>
      </p:sp>
    </p:spTree>
    <p:extLst>
      <p:ext uri="{BB962C8B-B14F-4D97-AF65-F5344CB8AC3E}">
        <p14:creationId xmlns:p14="http://schemas.microsoft.com/office/powerpoint/2010/main" val="40995468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E18E9A-7685-4111-BF73-0D706ADB2A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CDB0131-0A9D-4AC9-98DF-EBB86399E8C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9600" y="58566"/>
            <a:ext cx="7772400" cy="15954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pt-PT" dirty="0"/>
              <a:t>R </a:t>
            </a:r>
            <a:r>
              <a:rPr lang="pt-PT" dirty="0" err="1"/>
              <a:t>Markdown</a:t>
            </a:r>
            <a:r>
              <a:rPr lang="pt-PT" dirty="0"/>
              <a:t> </a:t>
            </a:r>
            <a:br>
              <a:rPr lang="pt-PT" dirty="0"/>
            </a:br>
            <a:r>
              <a:rPr lang="pt-PT" dirty="0" err="1"/>
              <a:t>and</a:t>
            </a:r>
            <a:r>
              <a:rPr lang="pt-PT" dirty="0"/>
              <a:t> </a:t>
            </a:r>
            <a:br>
              <a:rPr lang="pt-PT" dirty="0"/>
            </a:br>
            <a:r>
              <a:rPr lang="pt-PT" dirty="0" err="1"/>
              <a:t>Dynamic</a:t>
            </a:r>
            <a:r>
              <a:rPr lang="pt-PT" dirty="0"/>
              <a:t> </a:t>
            </a:r>
            <a:r>
              <a:rPr lang="pt-PT" dirty="0" err="1"/>
              <a:t>Reports</a:t>
            </a:r>
            <a:endParaRPr lang="pt-PT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EC134BF-3569-4CEB-920A-53EC8C06B7F5}"/>
              </a:ext>
            </a:extLst>
          </p:cNvPr>
          <p:cNvSpPr/>
          <p:nvPr/>
        </p:nvSpPr>
        <p:spPr>
          <a:xfrm>
            <a:off x="838200" y="6477000"/>
            <a:ext cx="81534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2"/>
              </a:rPr>
              <a:t>https://www.oreilly.com/library/view/reproducible-research-and/9781491959534/video245667.html</a:t>
            </a:r>
            <a:endParaRPr lang="en-US" sz="1400" dirty="0"/>
          </a:p>
          <a:p>
            <a:endParaRPr lang="en-US" sz="1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AB2B278-5058-4954-990E-8D6D770C10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53" y="1654004"/>
            <a:ext cx="9144000" cy="4411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9675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CA73E90-EAF0-4D11-A4AA-87EF446D03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09700"/>
            <a:ext cx="9144000" cy="5143500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0AB741D-FB6D-41E5-BC2F-EA99EA74B457}"/>
              </a:ext>
            </a:extLst>
          </p:cNvPr>
          <p:cNvSpPr/>
          <p:nvPr/>
        </p:nvSpPr>
        <p:spPr>
          <a:xfrm>
            <a:off x="1905000" y="2133600"/>
            <a:ext cx="1828800" cy="152400"/>
          </a:xfrm>
          <a:prstGeom prst="roundRect">
            <a:avLst/>
          </a:prstGeom>
          <a:solidFill>
            <a:schemeClr val="accent2">
              <a:alpha val="5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8065A5-5135-4181-9E37-7567ACD817BD}"/>
              </a:ext>
            </a:extLst>
          </p:cNvPr>
          <p:cNvSpPr txBox="1"/>
          <p:nvPr/>
        </p:nvSpPr>
        <p:spPr>
          <a:xfrm>
            <a:off x="1524000" y="533400"/>
            <a:ext cx="571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VAMOS CRIAR UM RELATÓRIO DINÂMICO</a:t>
            </a:r>
          </a:p>
        </p:txBody>
      </p:sp>
    </p:spTree>
    <p:extLst>
      <p:ext uri="{BB962C8B-B14F-4D97-AF65-F5344CB8AC3E}">
        <p14:creationId xmlns:p14="http://schemas.microsoft.com/office/powerpoint/2010/main" val="40515587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CBE4C4-E958-4948-90C5-1F899CDF4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844232-3D21-4489-A7BB-634D77FF7E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EDF631-031B-46BF-AE27-DF4F62736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FCEE33-3BDE-4D71-A811-0FD8D49FEF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600201" y="64698"/>
            <a:ext cx="12463097" cy="6793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7049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6FCB611-477B-4338-BF57-4CF1A18ED6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47800"/>
            <a:ext cx="9144000" cy="4958568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A073C747-1020-4BAF-8BD3-B841DD0951A5}"/>
              </a:ext>
            </a:extLst>
          </p:cNvPr>
          <p:cNvSpPr txBox="1">
            <a:spLocks/>
          </p:cNvSpPr>
          <p:nvPr/>
        </p:nvSpPr>
        <p:spPr>
          <a:xfrm>
            <a:off x="714474" y="-14010"/>
            <a:ext cx="7773338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pt-PT" dirty="0"/>
              <a:t>R </a:t>
            </a:r>
            <a:r>
              <a:rPr lang="pt-PT" dirty="0" err="1"/>
              <a:t>Markdown</a:t>
            </a:r>
            <a:r>
              <a:rPr lang="pt-PT" dirty="0"/>
              <a:t> </a:t>
            </a:r>
            <a:r>
              <a:rPr lang="pt-PT" dirty="0" err="1"/>
              <a:t>and</a:t>
            </a:r>
            <a:r>
              <a:rPr lang="pt-PT" dirty="0"/>
              <a:t> </a:t>
            </a:r>
            <a:r>
              <a:rPr lang="pt-PT" dirty="0" err="1"/>
              <a:t>Dynamic</a:t>
            </a:r>
            <a:r>
              <a:rPr lang="pt-PT" dirty="0"/>
              <a:t> </a:t>
            </a:r>
            <a:r>
              <a:rPr lang="pt-PT" dirty="0" err="1"/>
              <a:t>Reports</a:t>
            </a:r>
            <a:endParaRPr lang="pt-PT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0AB741D-FB6D-41E5-BC2F-EA99EA74B457}"/>
              </a:ext>
            </a:extLst>
          </p:cNvPr>
          <p:cNvSpPr/>
          <p:nvPr/>
        </p:nvSpPr>
        <p:spPr>
          <a:xfrm>
            <a:off x="1066800" y="2000250"/>
            <a:ext cx="457200" cy="152400"/>
          </a:xfrm>
          <a:prstGeom prst="roundRect">
            <a:avLst/>
          </a:prstGeom>
          <a:solidFill>
            <a:schemeClr val="accent1">
              <a:alpha val="5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BADD494-D45A-4672-A81B-F42D7A8CF6F0}"/>
              </a:ext>
            </a:extLst>
          </p:cNvPr>
          <p:cNvSpPr/>
          <p:nvPr/>
        </p:nvSpPr>
        <p:spPr>
          <a:xfrm>
            <a:off x="228600" y="2857500"/>
            <a:ext cx="2362200" cy="381000"/>
          </a:xfrm>
          <a:prstGeom prst="roundRect">
            <a:avLst/>
          </a:prstGeom>
          <a:solidFill>
            <a:schemeClr val="accent1">
              <a:alpha val="5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A0814D3-98F0-4C62-ACF6-1518E5EEE1C4}"/>
              </a:ext>
            </a:extLst>
          </p:cNvPr>
          <p:cNvCxnSpPr>
            <a:stCxn id="8" idx="3"/>
          </p:cNvCxnSpPr>
          <p:nvPr/>
        </p:nvCxnSpPr>
        <p:spPr>
          <a:xfrm flipV="1">
            <a:off x="2590800" y="1524000"/>
            <a:ext cx="1600200" cy="1524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31D0560-7334-4B16-83C1-090511FCC436}"/>
              </a:ext>
            </a:extLst>
          </p:cNvPr>
          <p:cNvSpPr txBox="1"/>
          <p:nvPr/>
        </p:nvSpPr>
        <p:spPr>
          <a:xfrm>
            <a:off x="4267199" y="1219200"/>
            <a:ext cx="37828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tocar</a:t>
            </a:r>
            <a:r>
              <a:rPr lang="en-US" dirty="0"/>
              <a:t> </a:t>
            </a:r>
            <a:r>
              <a:rPr lang="en-US" dirty="0" err="1"/>
              <a:t>neste</a:t>
            </a:r>
            <a:r>
              <a:rPr lang="en-US" dirty="0"/>
              <a:t> “code </a:t>
            </a:r>
            <a:r>
              <a:rPr lang="en-US" dirty="0" err="1"/>
              <a:t>chunck</a:t>
            </a:r>
            <a:r>
              <a:rPr lang="en-US" dirty="0"/>
              <a:t>”!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BD518F4-43BC-4A4C-B85C-5D0B6CC1E4C2}"/>
              </a:ext>
            </a:extLst>
          </p:cNvPr>
          <p:cNvSpPr/>
          <p:nvPr/>
        </p:nvSpPr>
        <p:spPr>
          <a:xfrm>
            <a:off x="1219200" y="2152650"/>
            <a:ext cx="457200" cy="152400"/>
          </a:xfrm>
          <a:prstGeom prst="roundRect">
            <a:avLst/>
          </a:prstGeom>
          <a:solidFill>
            <a:schemeClr val="accent1">
              <a:alpha val="5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0657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A0AB29-5FEA-4C4A-B2D5-B669F84BD4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332" y="1151917"/>
            <a:ext cx="7773338" cy="1596177"/>
          </a:xfrm>
        </p:spPr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2E10B3-38A0-41EB-A0A0-80B90777A9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331" y="2900493"/>
            <a:ext cx="7773339" cy="3424107"/>
          </a:xfr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38DCE3-8844-42F6-AE49-55803BFA4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85509" y="6416675"/>
            <a:ext cx="573161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7FE002-EA19-4128-AFE8-14EB723ADB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649"/>
            <a:ext cx="9144000" cy="5143500"/>
          </a:xfrm>
          <a:prstGeom prst="rect">
            <a:avLst/>
          </a:prstGeom>
        </p:spPr>
      </p:pic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C327E83D-FF7D-4BA1-840D-4AF09EEAA981}"/>
              </a:ext>
            </a:extLst>
          </p:cNvPr>
          <p:cNvSpPr txBox="1">
            <a:spLocks/>
          </p:cNvSpPr>
          <p:nvPr/>
        </p:nvSpPr>
        <p:spPr>
          <a:xfrm>
            <a:off x="7239000" y="6332773"/>
            <a:ext cx="5731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1CF5970-8AAB-45ED-8117-9723A83E73B5}"/>
              </a:ext>
            </a:extLst>
          </p:cNvPr>
          <p:cNvSpPr/>
          <p:nvPr/>
        </p:nvSpPr>
        <p:spPr>
          <a:xfrm>
            <a:off x="2822479" y="4038599"/>
            <a:ext cx="457200" cy="152400"/>
          </a:xfrm>
          <a:prstGeom prst="roundRect">
            <a:avLst/>
          </a:prstGeom>
          <a:solidFill>
            <a:schemeClr val="accent1">
              <a:alpha val="5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9D91831-BF34-47A5-A5AD-069136E1DEA0}"/>
              </a:ext>
            </a:extLst>
          </p:cNvPr>
          <p:cNvCxnSpPr>
            <a:cxnSpLocks/>
            <a:stCxn id="7" idx="3"/>
            <a:endCxn id="9" idx="1"/>
          </p:cNvCxnSpPr>
          <p:nvPr/>
        </p:nvCxnSpPr>
        <p:spPr>
          <a:xfrm>
            <a:off x="3279679" y="4114799"/>
            <a:ext cx="3384696" cy="12231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B9BB165-65D0-41BB-89A1-4C997558C745}"/>
              </a:ext>
            </a:extLst>
          </p:cNvPr>
          <p:cNvSpPr txBox="1"/>
          <p:nvPr/>
        </p:nvSpPr>
        <p:spPr>
          <a:xfrm>
            <a:off x="6664375" y="4737742"/>
            <a:ext cx="1828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Para </a:t>
            </a:r>
            <a:r>
              <a:rPr lang="en-US" dirty="0" err="1"/>
              <a:t>poderem</a:t>
            </a:r>
            <a:r>
              <a:rPr lang="en-US" dirty="0"/>
              <a:t> </a:t>
            </a:r>
            <a:r>
              <a:rPr lang="en-US" dirty="0" err="1"/>
              <a:t>usar</a:t>
            </a:r>
            <a:r>
              <a:rPr lang="en-US" dirty="0"/>
              <a:t> </a:t>
            </a:r>
            <a:r>
              <a:rPr lang="en-US" dirty="0" err="1"/>
              <a:t>caracteres</a:t>
            </a:r>
            <a:r>
              <a:rPr lang="en-US" dirty="0"/>
              <a:t> </a:t>
            </a:r>
            <a:r>
              <a:rPr lang="en-US" dirty="0" err="1"/>
              <a:t>portugueses</a:t>
            </a:r>
            <a:r>
              <a:rPr lang="en-US" dirty="0"/>
              <a:t> (</a:t>
            </a:r>
            <a:r>
              <a:rPr lang="en-US" dirty="0" err="1"/>
              <a:t>tipo</a:t>
            </a:r>
            <a:r>
              <a:rPr lang="en-US" dirty="0"/>
              <a:t> ~,</a:t>
            </a:r>
            <a:r>
              <a:rPr lang="en-US" dirty="0" err="1"/>
              <a:t>ç,õ</a:t>
            </a:r>
            <a:r>
              <a:rPr lang="en-US" dirty="0"/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9EE5EC-2ED5-4266-9AAB-1B28DDE19CEA}"/>
              </a:ext>
            </a:extLst>
          </p:cNvPr>
          <p:cNvSpPr txBox="1"/>
          <p:nvPr/>
        </p:nvSpPr>
        <p:spPr>
          <a:xfrm>
            <a:off x="2802320" y="4929349"/>
            <a:ext cx="495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7D0A759-3655-4B6A-ADB9-FC498065E9E7}"/>
              </a:ext>
            </a:extLst>
          </p:cNvPr>
          <p:cNvCxnSpPr>
            <a:cxnSpLocks/>
            <a:stCxn id="10" idx="2"/>
            <a:endCxn id="9" idx="1"/>
          </p:cNvCxnSpPr>
          <p:nvPr/>
        </p:nvCxnSpPr>
        <p:spPr>
          <a:xfrm>
            <a:off x="3049970" y="5298681"/>
            <a:ext cx="3614405" cy="392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FAA16807-7E43-48E1-8D5C-16686103EAC8}"/>
              </a:ext>
            </a:extLst>
          </p:cNvPr>
          <p:cNvSpPr/>
          <p:nvPr/>
        </p:nvSpPr>
        <p:spPr>
          <a:xfrm>
            <a:off x="236012" y="2285999"/>
            <a:ext cx="1059388" cy="152400"/>
          </a:xfrm>
          <a:prstGeom prst="roundRect">
            <a:avLst/>
          </a:prstGeom>
          <a:solidFill>
            <a:schemeClr val="accent1">
              <a:alpha val="5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42057E9-3198-4C04-9CE3-05C0A724379C}"/>
              </a:ext>
            </a:extLst>
          </p:cNvPr>
          <p:cNvSpPr txBox="1"/>
          <p:nvPr/>
        </p:nvSpPr>
        <p:spPr>
          <a:xfrm>
            <a:off x="381000" y="323851"/>
            <a:ext cx="8077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Caracteres</a:t>
            </a:r>
            <a:r>
              <a:rPr lang="en-US" dirty="0"/>
              <a:t> </a:t>
            </a:r>
            <a:r>
              <a:rPr lang="en-US" dirty="0" err="1"/>
              <a:t>portugueses</a:t>
            </a:r>
            <a:r>
              <a:rPr lang="en-US" dirty="0"/>
              <a:t> (</a:t>
            </a:r>
            <a:r>
              <a:rPr lang="en-US" dirty="0" err="1"/>
              <a:t>acentos</a:t>
            </a:r>
            <a:r>
              <a:rPr lang="en-US" dirty="0"/>
              <a:t>, </a:t>
            </a:r>
            <a:r>
              <a:rPr lang="en-US" dirty="0" err="1"/>
              <a:t>cedilhas</a:t>
            </a:r>
            <a:r>
              <a:rPr lang="en-US" dirty="0"/>
              <a:t>, </a:t>
            </a:r>
            <a:r>
              <a:rPr lang="en-US" dirty="0" err="1"/>
              <a:t>etc</a:t>
            </a:r>
            <a:r>
              <a:rPr lang="en-US" dirty="0"/>
              <a:t>) </a:t>
            </a:r>
            <a:r>
              <a:rPr lang="en-US" dirty="0" err="1"/>
              <a:t>desformatados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905992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9BE6B-025F-4F92-84E4-17A1198ED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B94A85-A95D-46A6-9257-279BA52681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7C3356-A504-42D4-93A4-47E0533A6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620373-A18C-4499-B8AB-836C5A417E6B}"/>
              </a:ext>
            </a:extLst>
          </p:cNvPr>
          <p:cNvSpPr txBox="1"/>
          <p:nvPr/>
        </p:nvSpPr>
        <p:spPr>
          <a:xfrm>
            <a:off x="685331" y="6096000"/>
            <a:ext cx="32008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Definir</a:t>
            </a:r>
            <a:r>
              <a:rPr lang="en-US" dirty="0"/>
              <a:t> o </a:t>
            </a:r>
            <a:r>
              <a:rPr lang="en-US" dirty="0" err="1"/>
              <a:t>nome</a:t>
            </a:r>
            <a:r>
              <a:rPr lang="en-US" dirty="0"/>
              <a:t> e </a:t>
            </a:r>
            <a:r>
              <a:rPr lang="en-US" dirty="0" err="1"/>
              <a:t>onde</a:t>
            </a:r>
            <a:r>
              <a:rPr lang="en-US" dirty="0"/>
              <a:t> </a:t>
            </a:r>
            <a:r>
              <a:rPr lang="en-US" dirty="0" err="1"/>
              <a:t>querem</a:t>
            </a:r>
            <a:r>
              <a:rPr lang="en-US" dirty="0"/>
              <a:t> </a:t>
            </a:r>
            <a:r>
              <a:rPr lang="en-US" dirty="0" err="1"/>
              <a:t>guardar</a:t>
            </a:r>
            <a:r>
              <a:rPr lang="en-US" dirty="0"/>
              <a:t> o </a:t>
            </a:r>
            <a:r>
              <a:rPr lang="en-US" dirty="0" err="1"/>
              <a:t>vosso</a:t>
            </a:r>
            <a:r>
              <a:rPr lang="en-US" dirty="0"/>
              <a:t> </a:t>
            </a:r>
            <a:r>
              <a:rPr lang="en-US" dirty="0" err="1"/>
              <a:t>relatório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2D980DC-E6CB-4243-8192-22B2FC7A0F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46034"/>
            <a:ext cx="9144000" cy="4965932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46F0431-E86E-4D35-883A-2F6EFB99C300}"/>
              </a:ext>
            </a:extLst>
          </p:cNvPr>
          <p:cNvCxnSpPr>
            <a:cxnSpLocks/>
            <a:stCxn id="6" idx="0"/>
          </p:cNvCxnSpPr>
          <p:nvPr/>
        </p:nvCxnSpPr>
        <p:spPr>
          <a:xfrm flipV="1">
            <a:off x="2285766" y="4419600"/>
            <a:ext cx="1219434" cy="1676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6033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Learning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Obtain a working knowledge about the R software and environment, to be able to implement BASIC DATA analysis</a:t>
            </a:r>
          </a:p>
          <a:p>
            <a:endParaRPr lang="en-GB" dirty="0"/>
          </a:p>
          <a:p>
            <a:r>
              <a:rPr lang="en-GB" dirty="0"/>
              <a:t>Integration of R and RStudio, an helpful R interface, via a short introduction to R and RStudio followed by a hands on assisted tutorial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78958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ACE4D6-EC36-445F-931F-15CB89C64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CB6D6E-8AD2-4869-A746-A31C157AB6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D2A6DD-E2B2-4366-B38E-CEB66954E3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9C02FB-442A-44E1-8585-7C69B17D40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1849"/>
            <a:ext cx="9144000" cy="49607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8EC83E3-4503-4099-B6D1-19A234D09C29}"/>
              </a:ext>
            </a:extLst>
          </p:cNvPr>
          <p:cNvSpPr txBox="1"/>
          <p:nvPr/>
        </p:nvSpPr>
        <p:spPr>
          <a:xfrm>
            <a:off x="76200" y="5579269"/>
            <a:ext cx="830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 </a:t>
            </a:r>
            <a:r>
              <a:rPr lang="en-US" dirty="0" err="1"/>
              <a:t>cá</a:t>
            </a:r>
            <a:r>
              <a:rPr lang="en-US" dirty="0"/>
              <a:t> </a:t>
            </a:r>
            <a:r>
              <a:rPr lang="en-US" dirty="0" err="1"/>
              <a:t>está</a:t>
            </a:r>
            <a:r>
              <a:rPr lang="en-US" dirty="0"/>
              <a:t> </a:t>
            </a:r>
            <a:r>
              <a:rPr lang="en-US" dirty="0" err="1"/>
              <a:t>ele</a:t>
            </a:r>
            <a:r>
              <a:rPr lang="en-US" dirty="0"/>
              <a:t>! O </a:t>
            </a:r>
            <a:r>
              <a:rPr lang="en-US" dirty="0" err="1"/>
              <a:t>vosso</a:t>
            </a:r>
            <a:r>
              <a:rPr lang="en-US" dirty="0"/>
              <a:t> </a:t>
            </a:r>
            <a:r>
              <a:rPr lang="en-US" dirty="0" err="1"/>
              <a:t>primeiro</a:t>
            </a:r>
            <a:r>
              <a:rPr lang="en-US" dirty="0"/>
              <a:t> HTML </a:t>
            </a:r>
            <a:r>
              <a:rPr lang="en-US" dirty="0" err="1"/>
              <a:t>criado</a:t>
            </a:r>
            <a:r>
              <a:rPr lang="en-US" dirty="0"/>
              <a:t> </a:t>
            </a:r>
            <a:r>
              <a:rPr lang="en-US" dirty="0" err="1"/>
              <a:t>automaticamente</a:t>
            </a:r>
            <a:r>
              <a:rPr lang="en-US" dirty="0"/>
              <a:t> </a:t>
            </a:r>
            <a:r>
              <a:rPr lang="en-US" dirty="0" err="1"/>
              <a:t>ao</a:t>
            </a:r>
            <a:r>
              <a:rPr lang="en-US" dirty="0"/>
              <a:t> </a:t>
            </a:r>
            <a:r>
              <a:rPr lang="en-US" dirty="0" err="1"/>
              <a:t>compilarem</a:t>
            </a:r>
            <a:r>
              <a:rPr lang="en-US" dirty="0"/>
              <a:t> o </a:t>
            </a:r>
            <a:r>
              <a:rPr lang="en-US" dirty="0" err="1"/>
              <a:t>ficheiro</a:t>
            </a:r>
            <a:r>
              <a:rPr lang="en-US" dirty="0"/>
              <a:t> </a:t>
            </a:r>
            <a:r>
              <a:rPr lang="en-US" dirty="0" err="1"/>
              <a:t>omeurelatorio.Rmd</a:t>
            </a:r>
            <a:r>
              <a:rPr lang="en-US" dirty="0"/>
              <a:t>. Na </a:t>
            </a:r>
            <a:r>
              <a:rPr lang="en-US" dirty="0" err="1"/>
              <a:t>realidade</a:t>
            </a:r>
            <a:r>
              <a:rPr lang="en-US" dirty="0"/>
              <a:t>, é </a:t>
            </a:r>
            <a:r>
              <a:rPr lang="en-US" dirty="0" err="1"/>
              <a:t>possivel</a:t>
            </a:r>
            <a:r>
              <a:rPr lang="en-US" dirty="0"/>
              <a:t> </a:t>
            </a:r>
            <a:r>
              <a:rPr lang="en-US" dirty="0" err="1"/>
              <a:t>criar</a:t>
            </a:r>
            <a:r>
              <a:rPr lang="en-US" dirty="0"/>
              <a:t> outputs </a:t>
            </a:r>
            <a:r>
              <a:rPr lang="en-US" dirty="0" err="1"/>
              <a:t>em</a:t>
            </a:r>
            <a:r>
              <a:rPr lang="en-US" dirty="0"/>
              <a:t> pdf e word (mas o pdf </a:t>
            </a:r>
            <a:r>
              <a:rPr lang="en-US" dirty="0" err="1"/>
              <a:t>implica</a:t>
            </a:r>
            <a:r>
              <a:rPr lang="en-US" dirty="0"/>
              <a:t> software </a:t>
            </a:r>
            <a:r>
              <a:rPr lang="en-US" dirty="0" err="1"/>
              <a:t>adicional</a:t>
            </a:r>
            <a:r>
              <a:rPr lang="en-US" dirty="0"/>
              <a:t> – latex - e o word </a:t>
            </a:r>
            <a:r>
              <a:rPr lang="en-US" dirty="0" err="1"/>
              <a:t>às</a:t>
            </a:r>
            <a:r>
              <a:rPr lang="en-US" dirty="0"/>
              <a:t> </a:t>
            </a:r>
            <a:r>
              <a:rPr lang="en-US" dirty="0" err="1"/>
              <a:t>vezes</a:t>
            </a:r>
            <a:r>
              <a:rPr lang="en-US" dirty="0"/>
              <a:t>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corre</a:t>
            </a:r>
            <a:r>
              <a:rPr lang="en-US" dirty="0"/>
              <a:t> </a:t>
            </a:r>
            <a:r>
              <a:rPr lang="en-US" dirty="0" err="1"/>
              <a:t>bem</a:t>
            </a:r>
            <a:r>
              <a:rPr lang="en-US" dirty="0"/>
              <a:t> – </a:t>
            </a:r>
            <a:r>
              <a:rPr lang="en-US" dirty="0" err="1"/>
              <a:t>usar</a:t>
            </a:r>
            <a:r>
              <a:rPr lang="en-US" dirty="0"/>
              <a:t> por </a:t>
            </a:r>
            <a:r>
              <a:rPr lang="en-US" dirty="0" err="1"/>
              <a:t>vossa</a:t>
            </a:r>
            <a:r>
              <a:rPr lang="en-US" dirty="0"/>
              <a:t> </a:t>
            </a:r>
            <a:r>
              <a:rPr lang="en-US" dirty="0" err="1"/>
              <a:t>conta</a:t>
            </a:r>
            <a:r>
              <a:rPr lang="en-US" dirty="0"/>
              <a:t> e </a:t>
            </a:r>
            <a:r>
              <a:rPr lang="en-US" dirty="0" err="1"/>
              <a:t>risco</a:t>
            </a:r>
            <a:r>
              <a:rPr lang="en-US" dirty="0"/>
              <a:t>!)  </a:t>
            </a:r>
          </a:p>
        </p:txBody>
      </p:sp>
    </p:spTree>
    <p:extLst>
      <p:ext uri="{BB962C8B-B14F-4D97-AF65-F5344CB8AC3E}">
        <p14:creationId xmlns:p14="http://schemas.microsoft.com/office/powerpoint/2010/main" val="11275407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C0642-0A98-456B-B533-5240E35A6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E756E1-DDC9-4EDE-8020-EA58D21C47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78E7E9-7D01-4D1E-8F92-6F82483768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327422-E579-42FD-AA8B-0B2B64136F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194800" y="893763"/>
            <a:ext cx="18389600" cy="5172075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871D70B-5368-4E3F-875B-1F3BAF6AADA9}"/>
              </a:ext>
            </a:extLst>
          </p:cNvPr>
          <p:cNvCxnSpPr/>
          <p:nvPr/>
        </p:nvCxnSpPr>
        <p:spPr>
          <a:xfrm flipV="1">
            <a:off x="1600200" y="298941"/>
            <a:ext cx="15240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11ECC5B-2B97-48F3-9143-D9E8C94A85D1}"/>
              </a:ext>
            </a:extLst>
          </p:cNvPr>
          <p:cNvSpPr txBox="1"/>
          <p:nvPr/>
        </p:nvSpPr>
        <p:spPr>
          <a:xfrm>
            <a:off x="3200400" y="152400"/>
            <a:ext cx="388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Como </a:t>
            </a:r>
            <a:r>
              <a:rPr lang="en-US" dirty="0" err="1"/>
              <a:t>inserir</a:t>
            </a:r>
            <a:r>
              <a:rPr lang="en-US" dirty="0"/>
              <a:t> um novo “code </a:t>
            </a:r>
            <a:r>
              <a:rPr lang="en-US" dirty="0" err="1"/>
              <a:t>chunck</a:t>
            </a:r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2159216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BEF610-A361-4C16-ABB9-672355E32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439" y="0"/>
            <a:ext cx="7773338" cy="1596177"/>
          </a:xfrm>
        </p:spPr>
        <p:txBody>
          <a:bodyPr/>
          <a:lstStyle/>
          <a:p>
            <a:r>
              <a:rPr lang="en-US" dirty="0"/>
              <a:t>IMPORTANTE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9B95C4-BDDA-4B69-A8DA-13B696F72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B63CD8-588F-412F-A090-C4615D57A2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47125"/>
            <a:ext cx="9144000" cy="49637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7B8B755-B80B-4DA0-8A15-510590424DE9}"/>
              </a:ext>
            </a:extLst>
          </p:cNvPr>
          <p:cNvSpPr txBox="1"/>
          <p:nvPr/>
        </p:nvSpPr>
        <p:spPr>
          <a:xfrm>
            <a:off x="76200" y="5943740"/>
            <a:ext cx="8534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 que é </a:t>
            </a:r>
            <a:r>
              <a:rPr lang="en-US" sz="2400" dirty="0" err="1"/>
              <a:t>executado</a:t>
            </a:r>
            <a:r>
              <a:rPr lang="en-US" sz="2400" dirty="0"/>
              <a:t> </a:t>
            </a:r>
            <a:r>
              <a:rPr lang="en-US" sz="2400" dirty="0" err="1"/>
              <a:t>na</a:t>
            </a:r>
            <a:r>
              <a:rPr lang="en-US" sz="2400" dirty="0"/>
              <a:t> </a:t>
            </a:r>
            <a:r>
              <a:rPr lang="en-US" sz="2400" dirty="0" err="1"/>
              <a:t>linha</a:t>
            </a:r>
            <a:r>
              <a:rPr lang="en-US" sz="2400" dirty="0"/>
              <a:t> de </a:t>
            </a:r>
            <a:r>
              <a:rPr lang="en-US" sz="2400" dirty="0" err="1"/>
              <a:t>comandos</a:t>
            </a:r>
            <a:r>
              <a:rPr lang="en-US" sz="2400" dirty="0"/>
              <a:t> é </a:t>
            </a:r>
            <a:r>
              <a:rPr lang="en-US" sz="2400" dirty="0" err="1"/>
              <a:t>independente</a:t>
            </a:r>
            <a:r>
              <a:rPr lang="en-US" sz="2400" dirty="0"/>
              <a:t> do que </a:t>
            </a:r>
            <a:r>
              <a:rPr lang="en-US" sz="2400" dirty="0" err="1"/>
              <a:t>está</a:t>
            </a:r>
            <a:r>
              <a:rPr lang="en-US" sz="2400" dirty="0"/>
              <a:t> no </a:t>
            </a:r>
            <a:r>
              <a:rPr lang="en-US" sz="2400" dirty="0" err="1"/>
              <a:t>relatório</a:t>
            </a:r>
            <a:r>
              <a:rPr lang="en-US" sz="2400" dirty="0"/>
              <a:t> </a:t>
            </a:r>
            <a:r>
              <a:rPr lang="en-US" sz="2400" dirty="0" err="1"/>
              <a:t>dinâmico</a:t>
            </a:r>
            <a:r>
              <a:rPr lang="en-US" sz="2400" dirty="0"/>
              <a:t> (no .</a:t>
            </a:r>
            <a:r>
              <a:rPr lang="en-US" sz="2400" dirty="0" err="1"/>
              <a:t>Rmd</a:t>
            </a:r>
            <a:r>
              <a:rPr lang="en-US" sz="2400" dirty="0"/>
              <a:t>). </a:t>
            </a:r>
          </a:p>
        </p:txBody>
      </p:sp>
    </p:spTree>
    <p:extLst>
      <p:ext uri="{BB962C8B-B14F-4D97-AF65-F5344CB8AC3E}">
        <p14:creationId xmlns:p14="http://schemas.microsoft.com/office/powerpoint/2010/main" val="33226945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9CC043-E5D2-4003-AB6E-2AA70BF424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332" y="152400"/>
            <a:ext cx="7773338" cy="1596177"/>
          </a:xfrm>
        </p:spPr>
        <p:txBody>
          <a:bodyPr/>
          <a:lstStyle/>
          <a:p>
            <a:r>
              <a:rPr lang="en-US" dirty="0"/>
              <a:t>Tips and tricks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245560-8546-4226-8305-AA47B762F8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330" y="1685317"/>
            <a:ext cx="8153870" cy="3424107"/>
          </a:xfrm>
        </p:spPr>
        <p:txBody>
          <a:bodyPr>
            <a:noAutofit/>
          </a:bodyPr>
          <a:lstStyle/>
          <a:p>
            <a:r>
              <a:rPr lang="en-US" sz="1800" dirty="0"/>
              <a:t>É </a:t>
            </a:r>
            <a:r>
              <a:rPr lang="en-US" sz="1800" dirty="0" err="1"/>
              <a:t>muito</a:t>
            </a:r>
            <a:r>
              <a:rPr lang="en-US" sz="1800" dirty="0"/>
              <a:t> </a:t>
            </a:r>
            <a:r>
              <a:rPr lang="en-US" sz="1800" dirty="0" err="1"/>
              <a:t>mais</a:t>
            </a:r>
            <a:r>
              <a:rPr lang="en-US" sz="1800" dirty="0"/>
              <a:t> Seguro </a:t>
            </a:r>
            <a:r>
              <a:rPr lang="en-US" sz="1800" dirty="0" err="1"/>
              <a:t>compilar</a:t>
            </a:r>
            <a:r>
              <a:rPr lang="en-US" sz="1800" dirty="0"/>
              <a:t> </a:t>
            </a:r>
            <a:r>
              <a:rPr lang="en-US" sz="1800" dirty="0" err="1"/>
              <a:t>todo</a:t>
            </a:r>
            <a:r>
              <a:rPr lang="en-US" sz="1800" dirty="0"/>
              <a:t> o </a:t>
            </a:r>
            <a:r>
              <a:rPr lang="en-US" sz="1800" dirty="0" err="1"/>
              <a:t>documento</a:t>
            </a:r>
            <a:r>
              <a:rPr lang="en-US" sz="1800" dirty="0"/>
              <a:t> do que </a:t>
            </a:r>
            <a:r>
              <a:rPr lang="en-US" sz="1800" dirty="0" err="1"/>
              <a:t>corRer</a:t>
            </a:r>
            <a:r>
              <a:rPr lang="en-US" sz="1800" dirty="0"/>
              <a:t> </a:t>
            </a:r>
            <a:r>
              <a:rPr lang="en-US" sz="1800" i="1" dirty="0"/>
              <a:t>code </a:t>
            </a:r>
            <a:r>
              <a:rPr lang="en-US" sz="1800" i="1" dirty="0" err="1"/>
              <a:t>chuncks</a:t>
            </a:r>
            <a:r>
              <a:rPr lang="en-US" sz="1800" i="1" dirty="0"/>
              <a:t> </a:t>
            </a:r>
            <a:r>
              <a:rPr lang="en-US" sz="1800" dirty="0" err="1"/>
              <a:t>em</a:t>
            </a:r>
            <a:r>
              <a:rPr lang="en-US" sz="1800" dirty="0"/>
              <a:t> </a:t>
            </a:r>
            <a:r>
              <a:rPr lang="en-US" sz="1800" dirty="0" err="1"/>
              <a:t>separado</a:t>
            </a:r>
            <a:endParaRPr lang="en-US" sz="1800" dirty="0"/>
          </a:p>
          <a:p>
            <a:r>
              <a:rPr lang="en-US" sz="1800" dirty="0"/>
              <a:t>Um .RMD </a:t>
            </a:r>
            <a:r>
              <a:rPr lang="en-US" sz="1800" dirty="0" err="1"/>
              <a:t>não</a:t>
            </a:r>
            <a:r>
              <a:rPr lang="en-US" sz="1800" dirty="0"/>
              <a:t> é um </a:t>
            </a:r>
            <a:r>
              <a:rPr lang="en-US" sz="1800" i="1" dirty="0"/>
              <a:t>script</a:t>
            </a:r>
            <a:r>
              <a:rPr lang="en-US" sz="1800" dirty="0"/>
              <a:t> usual, </a:t>
            </a:r>
            <a:r>
              <a:rPr lang="en-US" sz="1800" dirty="0" err="1"/>
              <a:t>tem</a:t>
            </a:r>
            <a:r>
              <a:rPr lang="en-US" sz="1800" dirty="0"/>
              <a:t> </a:t>
            </a:r>
            <a:r>
              <a:rPr lang="en-US" sz="1800" dirty="0" err="1"/>
              <a:t>cÓdigo</a:t>
            </a:r>
            <a:r>
              <a:rPr lang="en-US" sz="1800" dirty="0"/>
              <a:t> e </a:t>
            </a:r>
            <a:r>
              <a:rPr lang="en-US" sz="1800" dirty="0" err="1"/>
              <a:t>texto</a:t>
            </a:r>
            <a:r>
              <a:rPr lang="en-US" sz="1800" dirty="0"/>
              <a:t>. O </a:t>
            </a:r>
            <a:r>
              <a:rPr lang="en-US" sz="1800" dirty="0" err="1"/>
              <a:t>resultado</a:t>
            </a:r>
            <a:r>
              <a:rPr lang="en-US" sz="1800" dirty="0"/>
              <a:t> é um </a:t>
            </a:r>
            <a:r>
              <a:rPr lang="en-US" sz="1800" dirty="0" err="1"/>
              <a:t>documento</a:t>
            </a:r>
            <a:r>
              <a:rPr lang="en-US" sz="1800" dirty="0"/>
              <a:t> </a:t>
            </a:r>
            <a:r>
              <a:rPr lang="en-US" sz="1800" dirty="0" err="1"/>
              <a:t>dinâmico</a:t>
            </a:r>
            <a:r>
              <a:rPr lang="en-US" sz="1800" dirty="0"/>
              <a:t>, com </a:t>
            </a:r>
            <a:r>
              <a:rPr lang="en-US" sz="1800" dirty="0" err="1"/>
              <a:t>Texto</a:t>
            </a:r>
            <a:r>
              <a:rPr lang="en-US" sz="1800" dirty="0"/>
              <a:t>, Código, e </a:t>
            </a:r>
            <a:r>
              <a:rPr lang="en-US" sz="1800" i="1" dirty="0"/>
              <a:t>OUTPUTS</a:t>
            </a:r>
            <a:r>
              <a:rPr lang="en-US" sz="1800" dirty="0"/>
              <a:t> do </a:t>
            </a:r>
            <a:r>
              <a:rPr lang="en-US" sz="1800" dirty="0" err="1"/>
              <a:t>código</a:t>
            </a:r>
            <a:endParaRPr lang="en-US" sz="1800" dirty="0"/>
          </a:p>
          <a:p>
            <a:r>
              <a:rPr lang="en-US" sz="1800" dirty="0"/>
              <a:t>O </a:t>
            </a:r>
            <a:r>
              <a:rPr lang="en-US" sz="1800" dirty="0" err="1"/>
              <a:t>código</a:t>
            </a:r>
            <a:r>
              <a:rPr lang="en-US" sz="1800" dirty="0"/>
              <a:t> </a:t>
            </a:r>
            <a:r>
              <a:rPr lang="en-US" sz="1800" dirty="0" err="1"/>
              <a:t>está</a:t>
            </a:r>
            <a:r>
              <a:rPr lang="en-US" sz="1800" dirty="0"/>
              <a:t> </a:t>
            </a:r>
            <a:r>
              <a:rPr lang="en-US" sz="1800" dirty="0" err="1"/>
              <a:t>sempre</a:t>
            </a:r>
            <a:r>
              <a:rPr lang="en-US" sz="1800" dirty="0"/>
              <a:t>, </a:t>
            </a:r>
            <a:r>
              <a:rPr lang="en-US" sz="1800" dirty="0" err="1"/>
              <a:t>sempre</a:t>
            </a:r>
            <a:r>
              <a:rPr lang="en-US" sz="1800" dirty="0"/>
              <a:t>, </a:t>
            </a:r>
            <a:r>
              <a:rPr lang="en-US" sz="1800" dirty="0" err="1"/>
              <a:t>sempre</a:t>
            </a:r>
            <a:r>
              <a:rPr lang="en-US" sz="1800" dirty="0"/>
              <a:t> dentro de um </a:t>
            </a:r>
            <a:r>
              <a:rPr lang="en-US" sz="1800" i="1" dirty="0"/>
              <a:t>code chuck</a:t>
            </a:r>
            <a:r>
              <a:rPr lang="en-US" sz="1800" dirty="0"/>
              <a:t>!</a:t>
            </a:r>
          </a:p>
          <a:p>
            <a:r>
              <a:rPr lang="en-US" sz="1800" dirty="0" err="1"/>
              <a:t>Os</a:t>
            </a:r>
            <a:r>
              <a:rPr lang="en-US" sz="1800" dirty="0"/>
              <a:t> </a:t>
            </a:r>
            <a:r>
              <a:rPr lang="en-US" sz="1800" dirty="0" err="1"/>
              <a:t>comentários</a:t>
            </a:r>
            <a:r>
              <a:rPr lang="en-US" sz="1800" dirty="0"/>
              <a:t> </a:t>
            </a:r>
            <a:r>
              <a:rPr lang="en-US" sz="1800" dirty="0" err="1"/>
              <a:t>ao</a:t>
            </a:r>
            <a:r>
              <a:rPr lang="en-US" sz="1800" dirty="0"/>
              <a:t> Código </a:t>
            </a:r>
            <a:r>
              <a:rPr lang="en-US" sz="1800" dirty="0" err="1"/>
              <a:t>também</a:t>
            </a:r>
            <a:r>
              <a:rPr lang="en-US" sz="1800" dirty="0"/>
              <a:t> </a:t>
            </a:r>
            <a:r>
              <a:rPr lang="en-US" sz="1800" dirty="0" err="1"/>
              <a:t>estão</a:t>
            </a:r>
            <a:r>
              <a:rPr lang="en-US" sz="1800" dirty="0"/>
              <a:t> dentro dos </a:t>
            </a:r>
            <a:r>
              <a:rPr lang="en-US" sz="1800" i="1" dirty="0"/>
              <a:t>code chunks </a:t>
            </a:r>
            <a:r>
              <a:rPr lang="en-US" sz="1800" dirty="0"/>
              <a:t>(</a:t>
            </a:r>
            <a:r>
              <a:rPr lang="en-US" sz="1800" dirty="0" err="1"/>
              <a:t>precedidos</a:t>
            </a:r>
            <a:r>
              <a:rPr lang="en-US" sz="1800" dirty="0"/>
              <a:t> de “#” – o </a:t>
            </a:r>
            <a:r>
              <a:rPr lang="en-US" sz="1800" dirty="0" err="1"/>
              <a:t>simbolo</a:t>
            </a:r>
            <a:r>
              <a:rPr lang="en-US" sz="1800" dirty="0"/>
              <a:t> de cardinal). EXEMPLO:</a:t>
            </a:r>
          </a:p>
          <a:p>
            <a:pPr marL="457200" lvl="1" indent="0">
              <a:buNone/>
            </a:pPr>
            <a:r>
              <a:rPr lang="en-US" dirty="0">
                <a:latin typeface="Lucida Console" panose="020B0609040504020204" pitchFamily="49" charset="0"/>
              </a:rPr>
              <a:t># </a:t>
            </a:r>
            <a:r>
              <a:rPr lang="en-US" dirty="0" err="1">
                <a:latin typeface="Lucida Console" panose="020B0609040504020204" pitchFamily="49" charset="0"/>
              </a:rPr>
              <a:t>isto</a:t>
            </a:r>
            <a:r>
              <a:rPr lang="en-US" dirty="0">
                <a:latin typeface="Lucida Console" panose="020B0609040504020204" pitchFamily="49" charset="0"/>
              </a:rPr>
              <a:t> </a:t>
            </a:r>
            <a:r>
              <a:rPr lang="en-US" dirty="0" err="1">
                <a:latin typeface="Lucida Console" panose="020B0609040504020204" pitchFamily="49" charset="0"/>
              </a:rPr>
              <a:t>seria</a:t>
            </a:r>
            <a:r>
              <a:rPr lang="en-US" dirty="0">
                <a:latin typeface="Lucida Console" panose="020B0609040504020204" pitchFamily="49" charset="0"/>
              </a:rPr>
              <a:t> um </a:t>
            </a:r>
            <a:r>
              <a:rPr lang="en-US" dirty="0" err="1">
                <a:latin typeface="Lucida Console" panose="020B0609040504020204" pitchFamily="49" charset="0"/>
              </a:rPr>
              <a:t>comentário</a:t>
            </a:r>
            <a:r>
              <a:rPr lang="en-US" dirty="0">
                <a:latin typeface="Lucida Console" panose="020B0609040504020204" pitchFamily="49" charset="0"/>
              </a:rPr>
              <a:t> - se </a:t>
            </a:r>
            <a:r>
              <a:rPr lang="en-US" dirty="0" err="1">
                <a:latin typeface="Lucida Console" panose="020B0609040504020204" pitchFamily="49" charset="0"/>
              </a:rPr>
              <a:t>coRrer</a:t>
            </a:r>
            <a:r>
              <a:rPr lang="en-US" dirty="0">
                <a:latin typeface="Lucida Console" panose="020B0609040504020204" pitchFamily="49" charset="0"/>
              </a:rPr>
              <a:t> as</a:t>
            </a:r>
          </a:p>
          <a:p>
            <a:pPr marL="457200" lvl="1" indent="0">
              <a:buNone/>
            </a:pPr>
            <a:r>
              <a:rPr lang="en-US" dirty="0">
                <a:latin typeface="Lucida Console" panose="020B0609040504020204" pitchFamily="49" charset="0"/>
              </a:rPr>
              <a:t># </a:t>
            </a:r>
            <a:r>
              <a:rPr lang="en-US" dirty="0" err="1">
                <a:latin typeface="Lucida Console" panose="020B0609040504020204" pitchFamily="49" charset="0"/>
              </a:rPr>
              <a:t>próximas</a:t>
            </a:r>
            <a:r>
              <a:rPr lang="en-US" dirty="0">
                <a:latin typeface="Lucida Console" panose="020B0609040504020204" pitchFamily="49" charset="0"/>
              </a:rPr>
              <a:t> </a:t>
            </a:r>
            <a:r>
              <a:rPr lang="en-US" dirty="0" err="1">
                <a:latin typeface="Lucida Console" panose="020B0609040504020204" pitchFamily="49" charset="0"/>
              </a:rPr>
              <a:t>linhas</a:t>
            </a:r>
            <a:r>
              <a:rPr lang="en-US" dirty="0">
                <a:latin typeface="Lucida Console" panose="020B0609040504020204" pitchFamily="49" charset="0"/>
              </a:rPr>
              <a:t> de Código o </a:t>
            </a:r>
            <a:r>
              <a:rPr lang="en-US" dirty="0" err="1">
                <a:latin typeface="Lucida Console" panose="020B0609040504020204" pitchFamily="49" charset="0"/>
              </a:rPr>
              <a:t>resultado</a:t>
            </a:r>
            <a:r>
              <a:rPr lang="en-US" dirty="0">
                <a:latin typeface="Lucida Console" panose="020B0609040504020204" pitchFamily="49" charset="0"/>
              </a:rPr>
              <a:t> é 11</a:t>
            </a:r>
          </a:p>
          <a:p>
            <a:pPr marL="457200" lvl="1" indent="0">
              <a:buNone/>
            </a:pPr>
            <a:r>
              <a:rPr lang="en-US" dirty="0">
                <a:latin typeface="Lucida Console" panose="020B0609040504020204" pitchFamily="49" charset="0"/>
              </a:rPr>
              <a:t>A&lt;-3</a:t>
            </a:r>
          </a:p>
          <a:p>
            <a:pPr marL="457200" lvl="1" indent="0">
              <a:buNone/>
            </a:pPr>
            <a:r>
              <a:rPr lang="en-US" dirty="0">
                <a:latin typeface="Lucida Console" panose="020B0609040504020204" pitchFamily="49" charset="0"/>
              </a:rPr>
              <a:t>B&lt;-8</a:t>
            </a:r>
          </a:p>
          <a:p>
            <a:pPr marL="457200" lvl="1" indent="0">
              <a:buNone/>
            </a:pPr>
            <a:r>
              <a:rPr lang="en-US" dirty="0">
                <a:latin typeface="Lucida Console" panose="020B0609040504020204" pitchFamily="49" charset="0"/>
              </a:rPr>
              <a:t>A+B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0C2DA4-A633-4161-AA66-176C32239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452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94902D-9509-4F85-AAEF-A0E5AC502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Useful RMARKDOWN WEB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5187A6-1506-40D8-A0CC-7AD034B9C6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>
                <a:hlinkClick r:id="rId2"/>
              </a:rPr>
              <a:t>https://github.com/TiagoAMarques/RMarkdownTemplate</a:t>
            </a:r>
            <a:r>
              <a:rPr lang="en-US" dirty="0"/>
              <a:t> (A template made just for you!)</a:t>
            </a:r>
            <a:endParaRPr lang="en-US" dirty="0">
              <a:hlinkClick r:id="rId3"/>
            </a:endParaRPr>
          </a:p>
          <a:p>
            <a:r>
              <a:rPr lang="en-US" dirty="0">
                <a:hlinkClick r:id="rId3"/>
              </a:rPr>
              <a:t>https://rmarkdown.rstudio.com/</a:t>
            </a:r>
            <a:endParaRPr lang="en-US" dirty="0">
              <a:hlinkClick r:id="rId4"/>
            </a:endParaRPr>
          </a:p>
          <a:p>
            <a:r>
              <a:rPr lang="en-US" dirty="0">
                <a:hlinkClick r:id="rId4"/>
              </a:rPr>
              <a:t>https://bookdown.org/yihui/rmarkdown/</a:t>
            </a:r>
            <a:r>
              <a:rPr lang="en-US" dirty="0"/>
              <a:t> (</a:t>
            </a:r>
            <a:r>
              <a:rPr lang="en-US" dirty="0" err="1"/>
              <a:t>fRee</a:t>
            </a:r>
            <a:r>
              <a:rPr lang="en-US" dirty="0"/>
              <a:t> online book)</a:t>
            </a:r>
          </a:p>
          <a:p>
            <a:r>
              <a:rPr lang="en-US" dirty="0">
                <a:hlinkClick r:id="rId5"/>
              </a:rPr>
              <a:t>https://r4ds.had.co.nz/r-markdown.html</a:t>
            </a:r>
            <a:r>
              <a:rPr lang="en-US" dirty="0"/>
              <a:t> (</a:t>
            </a:r>
            <a:r>
              <a:rPr lang="en-US" dirty="0" err="1"/>
              <a:t>fRee</a:t>
            </a:r>
            <a:r>
              <a:rPr lang="en-US" dirty="0"/>
              <a:t> online book: R FOR DATA SCIENCE)</a:t>
            </a:r>
          </a:p>
          <a:p>
            <a:r>
              <a:rPr lang="en-US" dirty="0">
                <a:hlinkClick r:id="rId6"/>
              </a:rPr>
              <a:t>https://bookdown.org/</a:t>
            </a:r>
            <a:r>
              <a:rPr lang="en-US" dirty="0"/>
              <a:t> - how to write a book with markdown, with several VERY USEFUL BOOK examples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8F3316-38AC-49C9-B728-DD7D8C171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30BCCD4-9AA9-45AE-89C9-A2715A5F9AD0}"/>
              </a:ext>
            </a:extLst>
          </p:cNvPr>
          <p:cNvSpPr txBox="1"/>
          <p:nvPr/>
        </p:nvSpPr>
        <p:spPr>
          <a:xfrm>
            <a:off x="1219200" y="5943600"/>
            <a:ext cx="6400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92D050"/>
                </a:solidFill>
              </a:rPr>
              <a:t>BE PROACTIVE: EXPLORE RESOURCES!</a:t>
            </a:r>
          </a:p>
        </p:txBody>
      </p:sp>
    </p:spTree>
    <p:extLst>
      <p:ext uri="{BB962C8B-B14F-4D97-AF65-F5344CB8AC3E}">
        <p14:creationId xmlns:p14="http://schemas.microsoft.com/office/powerpoint/2010/main" val="34106430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4CA573-C7FD-4040-A231-FF33D25BBB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download the template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46E6C1-8C11-412A-B6DF-AA2B78EE6D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7525634-BBA6-4DC6-83F0-70250DE90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14695"/>
            <a:ext cx="7467600" cy="396584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9D1427A-B549-4A54-A71E-04562D7C896F}"/>
              </a:ext>
            </a:extLst>
          </p:cNvPr>
          <p:cNvSpPr txBox="1"/>
          <p:nvPr/>
        </p:nvSpPr>
        <p:spPr>
          <a:xfrm>
            <a:off x="1981200" y="6400800"/>
            <a:ext cx="6858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https://github.com/TiagoAMarques/RMarkdownTemplate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321255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1" y="-209420"/>
            <a:ext cx="7773338" cy="1596177"/>
          </a:xfrm>
        </p:spPr>
        <p:txBody>
          <a:bodyPr>
            <a:normAutofit/>
          </a:bodyPr>
          <a:lstStyle/>
          <a:p>
            <a:r>
              <a:rPr lang="pt-PT" dirty="0"/>
              <a:t>Now... open the hands on tutorial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6F67D3-AB52-4CBB-AE09-98257194A249}"/>
              </a:ext>
            </a:extLst>
          </p:cNvPr>
          <p:cNvSpPr txBox="1"/>
          <p:nvPr/>
        </p:nvSpPr>
        <p:spPr>
          <a:xfrm>
            <a:off x="219075" y="1047892"/>
            <a:ext cx="939036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hlinkClick r:id="rId2"/>
              </a:rPr>
              <a:t>https://github.com/TiagoAMarques/AnIntro2RTutorial/blob/master/TAMsIntro2RviaRStudioTutorial.pdf</a:t>
            </a:r>
            <a:endParaRPr lang="en-US" sz="1600" dirty="0"/>
          </a:p>
          <a:p>
            <a:endParaRPr lang="en-US" sz="16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79611E1-96CA-43FE-85A7-9BB668C90D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925" y="1505869"/>
            <a:ext cx="6781800" cy="33283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7C171B1-4523-4E53-AEAF-9F8DE8C774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2825" y="4688341"/>
            <a:ext cx="5486400" cy="2102377"/>
          </a:xfrm>
          <a:prstGeom prst="rect">
            <a:avLst/>
          </a:prstGeom>
        </p:spPr>
      </p:pic>
      <p:sp>
        <p:nvSpPr>
          <p:cNvPr id="14" name="Arrow: Down 13">
            <a:extLst>
              <a:ext uri="{FF2B5EF4-FFF2-40B4-BE49-F238E27FC236}">
                <a16:creationId xmlns:a16="http://schemas.microsoft.com/office/drawing/2014/main" id="{310556B4-1E31-4219-B92D-9184497D08B9}"/>
              </a:ext>
            </a:extLst>
          </p:cNvPr>
          <p:cNvSpPr/>
          <p:nvPr/>
        </p:nvSpPr>
        <p:spPr>
          <a:xfrm>
            <a:off x="8210550" y="1505868"/>
            <a:ext cx="304800" cy="489493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Bent 14">
            <a:extLst>
              <a:ext uri="{FF2B5EF4-FFF2-40B4-BE49-F238E27FC236}">
                <a16:creationId xmlns:a16="http://schemas.microsoft.com/office/drawing/2014/main" id="{43FE513B-D5EF-42B8-8F8D-95B00E75E2CD}"/>
              </a:ext>
            </a:extLst>
          </p:cNvPr>
          <p:cNvSpPr/>
          <p:nvPr/>
        </p:nvSpPr>
        <p:spPr>
          <a:xfrm rot="16200000">
            <a:off x="1904405" y="4914899"/>
            <a:ext cx="1447800" cy="1524000"/>
          </a:xfrm>
          <a:prstGeom prst="bentArrow">
            <a:avLst>
              <a:gd name="adj1" fmla="val 8553"/>
              <a:gd name="adj2" fmla="val 17763"/>
              <a:gd name="adj3" fmla="val 26316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44177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The R environment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pt-PT" dirty="0"/>
              <a:t>R is both a programming language and an environment for statistical computation</a:t>
            </a:r>
          </a:p>
          <a:p>
            <a:r>
              <a:rPr lang="pt-PT" dirty="0"/>
              <a:t>R is free open source software</a:t>
            </a:r>
          </a:p>
          <a:p>
            <a:r>
              <a:rPr lang="pt-PT" dirty="0"/>
              <a:t>Created in 1995 by </a:t>
            </a:r>
            <a:r>
              <a:rPr lang="en-US" dirty="0"/>
              <a:t>Ross Ihaka and Robert Gentleman, Department of Statistics of the University of Auckland, Auckland, New Zealand (gets its name from another famous programming language for data analysis, S)</a:t>
            </a:r>
          </a:p>
          <a:p>
            <a:r>
              <a:rPr lang="en-US" dirty="0"/>
              <a:t>Project is run by the appropriately named “</a:t>
            </a:r>
            <a:r>
              <a:rPr lang="pt-PT" dirty="0"/>
              <a:t>R Core Development Team</a:t>
            </a:r>
            <a:r>
              <a:rPr lang="en-US" dirty="0"/>
              <a:t>”</a:t>
            </a:r>
          </a:p>
          <a:p>
            <a:r>
              <a:rPr lang="en-US" dirty="0"/>
              <a:t>Software and extensive resources available at</a:t>
            </a:r>
          </a:p>
          <a:p>
            <a:pPr marL="0" indent="0">
              <a:buNone/>
            </a:pPr>
            <a:r>
              <a:rPr lang="en-US" dirty="0"/>
              <a:t>			 </a:t>
            </a:r>
            <a:r>
              <a:rPr lang="pt-PT" dirty="0">
                <a:hlinkClick r:id="rId2"/>
              </a:rPr>
              <a:t>http://www.r-project.org</a:t>
            </a:r>
            <a:endParaRPr lang="pt-PT" dirty="0"/>
          </a:p>
          <a:p>
            <a:pPr marL="0" indent="0">
              <a:buNone/>
            </a:pPr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2654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1" y="110236"/>
            <a:ext cx="7773338" cy="1596177"/>
          </a:xfrm>
        </p:spPr>
        <p:txBody>
          <a:bodyPr/>
          <a:lstStyle/>
          <a:p>
            <a:r>
              <a:rPr lang="pt-PT" dirty="0"/>
              <a:t>The R base + packages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572000" cy="4876800"/>
          </a:xfrm>
        </p:spPr>
        <p:txBody>
          <a:bodyPr>
            <a:noAutofit/>
          </a:bodyPr>
          <a:lstStyle/>
          <a:p>
            <a:r>
              <a:rPr lang="pt-PT" dirty="0"/>
              <a:t>R base installation comes with a number of libraries which provide access to a large number of commonly used features (e.g. linear models, survival analysis, basic statistical distributions, etc)</a:t>
            </a:r>
          </a:p>
          <a:p>
            <a:r>
              <a:rPr lang="pt-PT" dirty="0"/>
              <a:t>However, one of its strengths comes from the fact that many more packages are available online</a:t>
            </a:r>
          </a:p>
          <a:p>
            <a:endParaRPr lang="pt-PT" dirty="0"/>
          </a:p>
          <a:p>
            <a:pPr marL="0" indent="0">
              <a:buNone/>
            </a:pPr>
            <a:r>
              <a:rPr lang="pt-PT" sz="1600" dirty="0"/>
              <a:t>Source: http://r4stats.com/articles/popularity/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DA6AAA-793B-4170-AE4E-CEE872FE6A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7332" y="2057400"/>
            <a:ext cx="3734631" cy="3447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8257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1097" y="154312"/>
            <a:ext cx="7773338" cy="1596177"/>
          </a:xfrm>
        </p:spPr>
        <p:txBody>
          <a:bodyPr/>
          <a:lstStyle/>
          <a:p>
            <a:r>
              <a:rPr lang="pt-PT" dirty="0"/>
              <a:t>The R environment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331" y="1524000"/>
            <a:ext cx="7773339" cy="4186106"/>
          </a:xfrm>
        </p:spPr>
        <p:txBody>
          <a:bodyPr>
            <a:noAutofit/>
          </a:bodyPr>
          <a:lstStyle/>
          <a:p>
            <a:r>
              <a:rPr lang="pt-PT" dirty="0"/>
              <a:t>R was traditionally accessed solely via the command line, making the learning curve rather steep for </a:t>
            </a:r>
            <a:r>
              <a:rPr lang="pt-PT" dirty="0" err="1"/>
              <a:t>beginners</a:t>
            </a:r>
            <a:endParaRPr lang="pt-PT" dirty="0"/>
          </a:p>
          <a:p>
            <a:endParaRPr lang="pt-PT" dirty="0"/>
          </a:p>
          <a:p>
            <a:endParaRPr lang="pt-PT" dirty="0"/>
          </a:p>
          <a:p>
            <a:endParaRPr lang="pt-PT" dirty="0"/>
          </a:p>
          <a:p>
            <a:pPr marL="0" indent="0">
              <a:buNone/>
            </a:pPr>
            <a:endParaRPr lang="pt-PT" dirty="0"/>
          </a:p>
          <a:p>
            <a:endParaRPr lang="pt-PT" dirty="0"/>
          </a:p>
          <a:p>
            <a:pPr marL="0" indent="0">
              <a:buNone/>
            </a:pPr>
            <a:endParaRPr lang="pt-PT" dirty="0"/>
          </a:p>
          <a:p>
            <a:r>
              <a:rPr lang="pt-PT" dirty="0"/>
              <a:t>Here we focus on Rstudio, a program to interface with R, making many of the most common tasks simpler. Let’s open Rstudio shall we?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2272524"/>
            <a:ext cx="4343400" cy="31004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50136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1" y="176634"/>
            <a:ext cx="7773338" cy="1596177"/>
          </a:xfrm>
        </p:spPr>
        <p:txBody>
          <a:bodyPr/>
          <a:lstStyle/>
          <a:p>
            <a:r>
              <a:rPr lang="pt-PT" dirty="0"/>
              <a:t>RStudio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7773339" cy="3424107"/>
          </a:xfrm>
        </p:spPr>
        <p:txBody>
          <a:bodyPr>
            <a:normAutofit/>
          </a:bodyPr>
          <a:lstStyle/>
          <a:p>
            <a:r>
              <a:rPr lang="pt-PT" dirty="0"/>
              <a:t>(as R) Free and open source</a:t>
            </a:r>
          </a:p>
          <a:p>
            <a:r>
              <a:rPr lang="pt-PT" dirty="0"/>
              <a:t>An integrated development environment for data analysis</a:t>
            </a:r>
          </a:p>
          <a:p>
            <a:r>
              <a:rPr lang="pt-PT" dirty="0"/>
              <a:t>Simplifies the user interaction with R</a:t>
            </a:r>
          </a:p>
          <a:p>
            <a:r>
              <a:rPr lang="pt-PT" dirty="0"/>
              <a:t>In a single application you have access to a number of windows containing the code, the command line, the figures, the help, a windows explorer, etc.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4167810"/>
            <a:ext cx="4876800" cy="2613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228258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2" y="335488"/>
            <a:ext cx="7773338" cy="1596177"/>
          </a:xfrm>
        </p:spPr>
        <p:txBody>
          <a:bodyPr/>
          <a:lstStyle/>
          <a:p>
            <a:r>
              <a:rPr lang="pt-PT" dirty="0"/>
              <a:t>4 windows, 4 ways to interact with 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752600"/>
            <a:ext cx="6506933" cy="47337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Oval 5"/>
          <p:cNvSpPr/>
          <p:nvPr/>
        </p:nvSpPr>
        <p:spPr>
          <a:xfrm>
            <a:off x="1371600" y="2096494"/>
            <a:ext cx="990600" cy="304800"/>
          </a:xfrm>
          <a:prstGeom prst="ellipse">
            <a:avLst/>
          </a:prstGeom>
          <a:solidFill>
            <a:schemeClr val="tx2">
              <a:lumMod val="40000"/>
              <a:lumOff val="6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1600"/>
          </a:p>
        </p:txBody>
      </p:sp>
      <p:sp>
        <p:nvSpPr>
          <p:cNvPr id="8" name="TextBox 7"/>
          <p:cNvSpPr txBox="1"/>
          <p:nvPr/>
        </p:nvSpPr>
        <p:spPr>
          <a:xfrm>
            <a:off x="228600" y="2065351"/>
            <a:ext cx="762000" cy="33855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pt-PT" sz="1600" dirty="0"/>
              <a:t>code</a:t>
            </a:r>
          </a:p>
        </p:txBody>
      </p:sp>
      <p:cxnSp>
        <p:nvCxnSpPr>
          <p:cNvPr id="10" name="Elbow Connector 9"/>
          <p:cNvCxnSpPr>
            <a:stCxn id="8" idx="3"/>
            <a:endCxn id="6" idx="2"/>
          </p:cNvCxnSpPr>
          <p:nvPr/>
        </p:nvCxnSpPr>
        <p:spPr>
          <a:xfrm>
            <a:off x="990600" y="2234628"/>
            <a:ext cx="381000" cy="14266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/>
        </p:nvSpPr>
        <p:spPr>
          <a:xfrm>
            <a:off x="1371600" y="3876664"/>
            <a:ext cx="3048000" cy="304800"/>
          </a:xfrm>
          <a:prstGeom prst="ellipse">
            <a:avLst/>
          </a:prstGeom>
          <a:solidFill>
            <a:schemeClr val="tx2">
              <a:lumMod val="40000"/>
              <a:lumOff val="6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1600"/>
          </a:p>
        </p:txBody>
      </p:sp>
      <p:sp>
        <p:nvSpPr>
          <p:cNvPr id="15" name="TextBox 14"/>
          <p:cNvSpPr txBox="1"/>
          <p:nvPr/>
        </p:nvSpPr>
        <p:spPr>
          <a:xfrm>
            <a:off x="0" y="3845521"/>
            <a:ext cx="1143000" cy="58477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pt-PT" sz="1600" dirty="0"/>
              <a:t>command line</a:t>
            </a:r>
          </a:p>
        </p:txBody>
      </p:sp>
      <p:cxnSp>
        <p:nvCxnSpPr>
          <p:cNvPr id="16" name="Elbow Connector 15"/>
          <p:cNvCxnSpPr>
            <a:stCxn id="15" idx="3"/>
            <a:endCxn id="14" idx="2"/>
          </p:cNvCxnSpPr>
          <p:nvPr/>
        </p:nvCxnSpPr>
        <p:spPr>
          <a:xfrm flipV="1">
            <a:off x="1143000" y="4029064"/>
            <a:ext cx="228600" cy="108845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/>
          <p:cNvSpPr/>
          <p:nvPr/>
        </p:nvSpPr>
        <p:spPr>
          <a:xfrm>
            <a:off x="4191000" y="2097617"/>
            <a:ext cx="990600" cy="304800"/>
          </a:xfrm>
          <a:prstGeom prst="ellipse">
            <a:avLst/>
          </a:prstGeom>
          <a:solidFill>
            <a:schemeClr val="tx2">
              <a:lumMod val="40000"/>
              <a:lumOff val="6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1600"/>
          </a:p>
        </p:txBody>
      </p:sp>
      <p:sp>
        <p:nvSpPr>
          <p:cNvPr id="24" name="TextBox 23"/>
          <p:cNvSpPr txBox="1"/>
          <p:nvPr/>
        </p:nvSpPr>
        <p:spPr>
          <a:xfrm>
            <a:off x="6172200" y="3276600"/>
            <a:ext cx="1238747" cy="33855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pt-PT" sz="1600" dirty="0"/>
              <a:t>workspace</a:t>
            </a:r>
          </a:p>
        </p:txBody>
      </p:sp>
      <p:cxnSp>
        <p:nvCxnSpPr>
          <p:cNvPr id="25" name="Elbow Connector 24"/>
          <p:cNvCxnSpPr>
            <a:stCxn id="24" idx="3"/>
            <a:endCxn id="23" idx="6"/>
          </p:cNvCxnSpPr>
          <p:nvPr/>
        </p:nvCxnSpPr>
        <p:spPr>
          <a:xfrm flipH="1" flipV="1">
            <a:off x="5181600" y="2250017"/>
            <a:ext cx="2229347" cy="1195860"/>
          </a:xfrm>
          <a:prstGeom prst="bentConnector3">
            <a:avLst>
              <a:gd name="adj1" fmla="val -10254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/>
          <p:cNvSpPr/>
          <p:nvPr/>
        </p:nvSpPr>
        <p:spPr>
          <a:xfrm>
            <a:off x="4206903" y="3889658"/>
            <a:ext cx="990600" cy="304800"/>
          </a:xfrm>
          <a:prstGeom prst="ellipse">
            <a:avLst/>
          </a:prstGeom>
          <a:solidFill>
            <a:schemeClr val="tx2">
              <a:lumMod val="40000"/>
              <a:lumOff val="6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1600"/>
          </a:p>
        </p:txBody>
      </p:sp>
      <p:sp>
        <p:nvSpPr>
          <p:cNvPr id="34" name="TextBox 33"/>
          <p:cNvSpPr txBox="1"/>
          <p:nvPr/>
        </p:nvSpPr>
        <p:spPr>
          <a:xfrm>
            <a:off x="6858000" y="4245630"/>
            <a:ext cx="762000" cy="33855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pt-PT" sz="1600" dirty="0"/>
              <a:t>plots</a:t>
            </a:r>
          </a:p>
        </p:txBody>
      </p:sp>
      <p:cxnSp>
        <p:nvCxnSpPr>
          <p:cNvPr id="35" name="Elbow Connector 34"/>
          <p:cNvCxnSpPr>
            <a:stCxn id="34" idx="3"/>
          </p:cNvCxnSpPr>
          <p:nvPr/>
        </p:nvCxnSpPr>
        <p:spPr>
          <a:xfrm flipH="1" flipV="1">
            <a:off x="5197504" y="4029065"/>
            <a:ext cx="2422496" cy="385842"/>
          </a:xfrm>
          <a:prstGeom prst="bentConnector3">
            <a:avLst>
              <a:gd name="adj1" fmla="val -9437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43463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1447800"/>
            <a:ext cx="7114244" cy="51625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2950" y="146112"/>
            <a:ext cx="7773338" cy="1596177"/>
          </a:xfrm>
        </p:spPr>
        <p:txBody>
          <a:bodyPr/>
          <a:lstStyle/>
          <a:p>
            <a:r>
              <a:rPr lang="pt-PT" dirty="0"/>
              <a:t>The code and plots tabs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3597166" y="1981200"/>
            <a:ext cx="304800" cy="304800"/>
          </a:xfrm>
          <a:prstGeom prst="ellipse">
            <a:avLst/>
          </a:prstGeom>
          <a:solidFill>
            <a:schemeClr val="tx2">
              <a:lumMod val="40000"/>
              <a:lumOff val="6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8" name="TextBox 7"/>
          <p:cNvSpPr txBox="1"/>
          <p:nvPr/>
        </p:nvSpPr>
        <p:spPr>
          <a:xfrm>
            <a:off x="228600" y="2057400"/>
            <a:ext cx="1028700" cy="181588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pt-PT" sz="1400" dirty="0"/>
              <a:t>Sends and executes current line or selected text to console</a:t>
            </a:r>
          </a:p>
        </p:txBody>
      </p:sp>
      <p:cxnSp>
        <p:nvCxnSpPr>
          <p:cNvPr id="10" name="Elbow Connector 9"/>
          <p:cNvCxnSpPr>
            <a:stCxn id="8" idx="3"/>
            <a:endCxn id="6" idx="2"/>
          </p:cNvCxnSpPr>
          <p:nvPr/>
        </p:nvCxnSpPr>
        <p:spPr>
          <a:xfrm flipV="1">
            <a:off x="1257300" y="2133600"/>
            <a:ext cx="2339866" cy="831741"/>
          </a:xfrm>
          <a:prstGeom prst="bentConnector3">
            <a:avLst>
              <a:gd name="adj1" fmla="val 50000"/>
            </a:avLst>
          </a:prstGeom>
          <a:ln w="19050">
            <a:solidFill>
              <a:schemeClr val="tx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/>
          <p:cNvSpPr/>
          <p:nvPr/>
        </p:nvSpPr>
        <p:spPr>
          <a:xfrm>
            <a:off x="4800600" y="3962400"/>
            <a:ext cx="304800" cy="304800"/>
          </a:xfrm>
          <a:prstGeom prst="ellipse">
            <a:avLst/>
          </a:prstGeom>
          <a:solidFill>
            <a:schemeClr val="tx2">
              <a:lumMod val="40000"/>
              <a:lumOff val="6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7" name="TextBox 26"/>
          <p:cNvSpPr txBox="1"/>
          <p:nvPr/>
        </p:nvSpPr>
        <p:spPr>
          <a:xfrm>
            <a:off x="203579" y="4114800"/>
            <a:ext cx="1028700" cy="95410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pt-PT" sz="1400" dirty="0"/>
              <a:t>Move back and forth in a figure log</a:t>
            </a:r>
          </a:p>
        </p:txBody>
      </p:sp>
      <p:cxnSp>
        <p:nvCxnSpPr>
          <p:cNvPr id="28" name="Elbow Connector 27"/>
          <p:cNvCxnSpPr>
            <a:stCxn id="27" idx="3"/>
            <a:endCxn id="26" idx="2"/>
          </p:cNvCxnSpPr>
          <p:nvPr/>
        </p:nvCxnSpPr>
        <p:spPr>
          <a:xfrm flipV="1">
            <a:off x="1232279" y="4114800"/>
            <a:ext cx="3568321" cy="477054"/>
          </a:xfrm>
          <a:prstGeom prst="bentConnector3">
            <a:avLst>
              <a:gd name="adj1" fmla="val 50000"/>
            </a:avLst>
          </a:prstGeom>
          <a:ln w="19050">
            <a:solidFill>
              <a:schemeClr val="tx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228600" y="5606085"/>
            <a:ext cx="1028700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pt-PT" sz="1400" dirty="0"/>
              <a:t>Export figures as pdf or jpeg</a:t>
            </a:r>
          </a:p>
        </p:txBody>
      </p:sp>
      <p:sp>
        <p:nvSpPr>
          <p:cNvPr id="30" name="Oval 29"/>
          <p:cNvSpPr/>
          <p:nvPr/>
        </p:nvSpPr>
        <p:spPr>
          <a:xfrm>
            <a:off x="5638800" y="3962400"/>
            <a:ext cx="304800" cy="304800"/>
          </a:xfrm>
          <a:prstGeom prst="ellipse">
            <a:avLst/>
          </a:prstGeom>
          <a:solidFill>
            <a:schemeClr val="tx2">
              <a:lumMod val="40000"/>
              <a:lumOff val="6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cxnSp>
        <p:nvCxnSpPr>
          <p:cNvPr id="31" name="Elbow Connector 30"/>
          <p:cNvCxnSpPr>
            <a:stCxn id="29" idx="3"/>
            <a:endCxn id="30" idx="4"/>
          </p:cNvCxnSpPr>
          <p:nvPr/>
        </p:nvCxnSpPr>
        <p:spPr>
          <a:xfrm flipV="1">
            <a:off x="1257300" y="4267200"/>
            <a:ext cx="4533900" cy="1708217"/>
          </a:xfrm>
          <a:prstGeom prst="bentConnector2">
            <a:avLst/>
          </a:prstGeom>
          <a:ln w="19050">
            <a:solidFill>
              <a:schemeClr val="tx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77954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371600"/>
            <a:ext cx="7041151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24763" y="-140755"/>
            <a:ext cx="7773338" cy="1596177"/>
          </a:xfrm>
        </p:spPr>
        <p:txBody>
          <a:bodyPr/>
          <a:lstStyle/>
          <a:p>
            <a:r>
              <a:rPr lang="pt-PT" dirty="0"/>
              <a:t>The environment tab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3505200" y="2362200"/>
            <a:ext cx="1066800" cy="152400"/>
          </a:xfrm>
          <a:prstGeom prst="ellipse">
            <a:avLst/>
          </a:prstGeom>
          <a:solidFill>
            <a:schemeClr val="tx2">
              <a:lumMod val="40000"/>
              <a:lumOff val="6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8" name="TextBox 7"/>
          <p:cNvSpPr txBox="1"/>
          <p:nvPr/>
        </p:nvSpPr>
        <p:spPr>
          <a:xfrm>
            <a:off x="7772400" y="4432518"/>
            <a:ext cx="1028700" cy="181588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pt-PT" sz="1400" dirty="0"/>
              <a:t>Pressing most objects names gives you a preview of what they are</a:t>
            </a:r>
          </a:p>
        </p:txBody>
      </p:sp>
      <p:cxnSp>
        <p:nvCxnSpPr>
          <p:cNvPr id="10" name="Elbow Connector 9"/>
          <p:cNvCxnSpPr>
            <a:stCxn id="8" idx="0"/>
            <a:endCxn id="6" idx="4"/>
          </p:cNvCxnSpPr>
          <p:nvPr/>
        </p:nvCxnSpPr>
        <p:spPr>
          <a:xfrm rot="16200000" flipV="1">
            <a:off x="5203716" y="1349484"/>
            <a:ext cx="1917918" cy="4248150"/>
          </a:xfrm>
          <a:prstGeom prst="bentConnector3">
            <a:avLst>
              <a:gd name="adj1" fmla="val 50000"/>
            </a:avLst>
          </a:prstGeom>
          <a:ln w="19050">
            <a:solidFill>
              <a:schemeClr val="tx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381000" y="2057400"/>
            <a:ext cx="1524000" cy="1752600"/>
          </a:xfrm>
          <a:prstGeom prst="rect">
            <a:avLst/>
          </a:prstGeom>
          <a:solidFill>
            <a:schemeClr val="tx2">
              <a:lumMod val="40000"/>
              <a:lumOff val="6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cxnSp>
        <p:nvCxnSpPr>
          <p:cNvPr id="22" name="Elbow Connector 21"/>
          <p:cNvCxnSpPr>
            <a:stCxn id="8" idx="1"/>
            <a:endCxn id="13" idx="3"/>
          </p:cNvCxnSpPr>
          <p:nvPr/>
        </p:nvCxnSpPr>
        <p:spPr>
          <a:xfrm rot="10800000">
            <a:off x="1905000" y="2933701"/>
            <a:ext cx="5867400" cy="2406759"/>
          </a:xfrm>
          <a:prstGeom prst="bentConnector3">
            <a:avLst>
              <a:gd name="adj1" fmla="val 78145"/>
            </a:avLst>
          </a:prstGeom>
          <a:ln w="19050">
            <a:solidFill>
              <a:schemeClr val="tx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629400" y="587443"/>
            <a:ext cx="1657350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pt-PT" sz="1400" dirty="0"/>
              <a:t>Shortcut for data import</a:t>
            </a:r>
          </a:p>
        </p:txBody>
      </p:sp>
      <p:cxnSp>
        <p:nvCxnSpPr>
          <p:cNvPr id="16" name="Elbow Connector 15"/>
          <p:cNvCxnSpPr>
            <a:stCxn id="15" idx="1"/>
            <a:endCxn id="19" idx="6"/>
          </p:cNvCxnSpPr>
          <p:nvPr/>
        </p:nvCxnSpPr>
        <p:spPr>
          <a:xfrm rot="10800000" flipV="1">
            <a:off x="4648200" y="849052"/>
            <a:ext cx="1981200" cy="1208347"/>
          </a:xfrm>
          <a:prstGeom prst="bentConnector3">
            <a:avLst>
              <a:gd name="adj1" fmla="val 50000"/>
            </a:avLst>
          </a:prstGeom>
          <a:ln w="19050">
            <a:solidFill>
              <a:schemeClr val="tx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/>
          <p:cNvSpPr/>
          <p:nvPr/>
        </p:nvSpPr>
        <p:spPr>
          <a:xfrm>
            <a:off x="3962400" y="1981200"/>
            <a:ext cx="685800" cy="152400"/>
          </a:xfrm>
          <a:prstGeom prst="ellipse">
            <a:avLst/>
          </a:prstGeom>
          <a:solidFill>
            <a:schemeClr val="tx2">
              <a:lumMod val="40000"/>
              <a:lumOff val="6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4" name="TextBox 23"/>
          <p:cNvSpPr txBox="1"/>
          <p:nvPr/>
        </p:nvSpPr>
        <p:spPr>
          <a:xfrm>
            <a:off x="7648575" y="2195037"/>
            <a:ext cx="1343025" cy="95410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pt-PT" sz="1400" dirty="0"/>
              <a:t>Objects available in workspace (+ details)</a:t>
            </a:r>
          </a:p>
        </p:txBody>
      </p:sp>
      <p:sp>
        <p:nvSpPr>
          <p:cNvPr id="23" name="Oval 22"/>
          <p:cNvSpPr/>
          <p:nvPr/>
        </p:nvSpPr>
        <p:spPr>
          <a:xfrm>
            <a:off x="3810000" y="2362200"/>
            <a:ext cx="3505200" cy="571501"/>
          </a:xfrm>
          <a:prstGeom prst="ellipse">
            <a:avLst/>
          </a:prstGeom>
          <a:solidFill>
            <a:schemeClr val="tx2">
              <a:lumMod val="40000"/>
              <a:lumOff val="6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cxnSp>
        <p:nvCxnSpPr>
          <p:cNvPr id="26" name="Elbow Connector 25"/>
          <p:cNvCxnSpPr>
            <a:stCxn id="24" idx="1"/>
            <a:endCxn id="23" idx="6"/>
          </p:cNvCxnSpPr>
          <p:nvPr/>
        </p:nvCxnSpPr>
        <p:spPr>
          <a:xfrm rot="10800000">
            <a:off x="7315201" y="2647951"/>
            <a:ext cx="333375" cy="24140"/>
          </a:xfrm>
          <a:prstGeom prst="bentConnector3">
            <a:avLst>
              <a:gd name="adj1" fmla="val 50000"/>
            </a:avLst>
          </a:prstGeom>
          <a:ln w="19050">
            <a:solidFill>
              <a:schemeClr val="tx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V="1">
            <a:off x="3200400" y="2133600"/>
            <a:ext cx="0" cy="800101"/>
          </a:xfrm>
          <a:prstGeom prst="straightConnector1">
            <a:avLst/>
          </a:prstGeom>
          <a:ln w="19050">
            <a:solidFill>
              <a:schemeClr val="tx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/>
          <p:cNvSpPr/>
          <p:nvPr/>
        </p:nvSpPr>
        <p:spPr>
          <a:xfrm>
            <a:off x="2590800" y="1981200"/>
            <a:ext cx="990600" cy="152400"/>
          </a:xfrm>
          <a:prstGeom prst="ellipse">
            <a:avLst/>
          </a:prstGeom>
          <a:solidFill>
            <a:schemeClr val="tx2">
              <a:lumMod val="40000"/>
              <a:lumOff val="6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49116606"/>
      </p:ext>
    </p:extLst>
  </p:cSld>
  <p:clrMapOvr>
    <a:masterClrMapping/>
  </p:clrMapOvr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Droplet</Template>
  <TotalTime>2751</TotalTime>
  <Words>929</Words>
  <Application>Microsoft Office PowerPoint</Application>
  <PresentationFormat>On-screen Show (4:3)</PresentationFormat>
  <Paragraphs>129</Paragraphs>
  <Slides>26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Arial</vt:lpstr>
      <vt:lpstr>Calibri</vt:lpstr>
      <vt:lpstr>Lucida Console</vt:lpstr>
      <vt:lpstr>Tw Cen MT</vt:lpstr>
      <vt:lpstr>Droplet</vt:lpstr>
      <vt:lpstr>PowerPoint Presentation</vt:lpstr>
      <vt:lpstr>Learning goals</vt:lpstr>
      <vt:lpstr>The R environment</vt:lpstr>
      <vt:lpstr>The R base + packages</vt:lpstr>
      <vt:lpstr>The R environment</vt:lpstr>
      <vt:lpstr>RStudio</vt:lpstr>
      <vt:lpstr>4 windows, 4 ways to interact with R</vt:lpstr>
      <vt:lpstr>The code and plots tabs</vt:lpstr>
      <vt:lpstr>The environment tab</vt:lpstr>
      <vt:lpstr>The packages tab</vt:lpstr>
      <vt:lpstr>The history and “windows explorer” tabs</vt:lpstr>
      <vt:lpstr>The help tab</vt:lpstr>
      <vt:lpstr>R HAS AMAZING (ENDLESS)  ONLINE RESOURCES</vt:lpstr>
      <vt:lpstr>R Markdown  and  Dynamic Reports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IMPORTANTE</vt:lpstr>
      <vt:lpstr>Tips and tricks</vt:lpstr>
      <vt:lpstr>Useful RMARKDOWN WEB Resources</vt:lpstr>
      <vt:lpstr>How to download the template</vt:lpstr>
      <vt:lpstr>Now... open the hands on tutorial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tiago</dc:creator>
  <cp:lastModifiedBy>Tiago Marques</cp:lastModifiedBy>
  <cp:revision>150</cp:revision>
  <cp:lastPrinted>2018-09-16T21:33:17Z</cp:lastPrinted>
  <dcterms:created xsi:type="dcterms:W3CDTF">2006-08-16T00:00:00Z</dcterms:created>
  <dcterms:modified xsi:type="dcterms:W3CDTF">2022-01-18T11:17:36Z</dcterms:modified>
</cp:coreProperties>
</file>